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21"/>
  </p:notesMasterIdLst>
  <p:handoutMasterIdLst>
    <p:handoutMasterId r:id="rId22"/>
  </p:handoutMasterIdLst>
  <p:sldIdLst>
    <p:sldId id="782" r:id="rId2"/>
    <p:sldId id="783" r:id="rId3"/>
    <p:sldId id="1327" r:id="rId4"/>
    <p:sldId id="1097" r:id="rId5"/>
    <p:sldId id="1289" r:id="rId6"/>
    <p:sldId id="1347" r:id="rId7"/>
    <p:sldId id="1348" r:id="rId8"/>
    <p:sldId id="1349" r:id="rId9"/>
    <p:sldId id="1351" r:id="rId10"/>
    <p:sldId id="1350" r:id="rId11"/>
    <p:sldId id="1352" r:id="rId12"/>
    <p:sldId id="1353" r:id="rId13"/>
    <p:sldId id="1354" r:id="rId14"/>
    <p:sldId id="1355" r:id="rId15"/>
    <p:sldId id="1356" r:id="rId16"/>
    <p:sldId id="1357" r:id="rId17"/>
    <p:sldId id="1358" r:id="rId18"/>
    <p:sldId id="1315" r:id="rId19"/>
    <p:sldId id="1316" r:id="rId20"/>
  </p:sldIdLst>
  <p:sldSz cx="9144000" cy="6858000" type="screen4x3"/>
  <p:notesSz cx="6797675" cy="9874250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5pPr>
    <a:lvl6pPr marL="2286000" algn="l" defTabSz="914400" rtl="0" eaLnBrk="1" latinLnBrk="1" hangingPunct="1"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6pPr>
    <a:lvl7pPr marL="2743200" algn="l" defTabSz="914400" rtl="0" eaLnBrk="1" latinLnBrk="1" hangingPunct="1"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7pPr>
    <a:lvl8pPr marL="3200400" algn="l" defTabSz="914400" rtl="0" eaLnBrk="1" latinLnBrk="1" hangingPunct="1"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8pPr>
    <a:lvl9pPr marL="3657600" algn="l" defTabSz="914400" rtl="0" eaLnBrk="1" latinLnBrk="1" hangingPunct="1"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336600"/>
    <a:srgbClr val="339933"/>
    <a:srgbClr val="FFFFCC"/>
    <a:srgbClr val="C99447"/>
    <a:srgbClr val="2AD09D"/>
    <a:srgbClr val="FF9999"/>
    <a:srgbClr val="93B1DD"/>
    <a:srgbClr val="FFFF00"/>
    <a:srgbClr val="CCE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231" autoAdjust="0"/>
    <p:restoredTop sz="96909" autoAdjust="0"/>
  </p:normalViewPr>
  <p:slideViewPr>
    <p:cSldViewPr>
      <p:cViewPr>
        <p:scale>
          <a:sx n="100" d="100"/>
          <a:sy n="100" d="100"/>
        </p:scale>
        <p:origin x="-2166" y="-360"/>
      </p:cViewPr>
      <p:guideLst>
        <p:guide orient="horz" pos="4292"/>
        <p:guide pos="5759"/>
      </p:guideLst>
    </p:cSldViewPr>
  </p:slideViewPr>
  <p:outlineViewPr>
    <p:cViewPr>
      <p:scale>
        <a:sx n="66" d="100"/>
        <a:sy n="66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65" d="100"/>
          <a:sy n="65" d="100"/>
        </p:scale>
        <p:origin x="-3414" y="-108"/>
      </p:cViewPr>
      <p:guideLst>
        <p:guide orient="horz" pos="3110"/>
        <p:guide pos="2141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42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2863" y="0"/>
            <a:ext cx="2944812" cy="4942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331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378406"/>
            <a:ext cx="2946400" cy="4942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331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1276" y="9378406"/>
            <a:ext cx="2944813" cy="4942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CE60035F-29D4-45AF-8B7F-1BD0E935FF38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9070774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42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1276" y="0"/>
            <a:ext cx="2944813" cy="4942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741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30275" y="741363"/>
            <a:ext cx="4937125" cy="37020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450" y="4689993"/>
            <a:ext cx="5438775" cy="44436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 smtClean="0"/>
              <a:t>마스터 텍스트 스타일을 편집합니다</a:t>
            </a:r>
          </a:p>
          <a:p>
            <a:pPr lvl="1"/>
            <a:r>
              <a:rPr lang="ko-KR" altLang="en-US" noProof="0" smtClean="0"/>
              <a:t>둘째 수준</a:t>
            </a:r>
          </a:p>
          <a:p>
            <a:pPr lvl="2"/>
            <a:r>
              <a:rPr lang="ko-KR" altLang="en-US" noProof="0" smtClean="0"/>
              <a:t>셋째 수준</a:t>
            </a:r>
          </a:p>
          <a:p>
            <a:pPr lvl="3"/>
            <a:r>
              <a:rPr lang="ko-KR" altLang="en-US" noProof="0" smtClean="0"/>
              <a:t>넷째 수준</a:t>
            </a:r>
          </a:p>
          <a:p>
            <a:pPr lvl="4"/>
            <a:r>
              <a:rPr lang="ko-KR" altLang="en-US" noProof="0" smtClean="0"/>
              <a:t>다섯째 수준</a:t>
            </a:r>
          </a:p>
        </p:txBody>
      </p:sp>
      <p:sp>
        <p:nvSpPr>
          <p:cNvPr id="307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378406"/>
            <a:ext cx="2946400" cy="4942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07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1276" y="9378406"/>
            <a:ext cx="2944813" cy="4942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46BCA7C2-A0FB-422D-9DDA-4CDEEDEC987F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44278419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63844" y="692696"/>
            <a:ext cx="6912260" cy="180020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뷰어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영역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직사각형 16"/>
          <p:cNvSpPr/>
          <p:nvPr userDrawn="1"/>
        </p:nvSpPr>
        <p:spPr>
          <a:xfrm>
            <a:off x="72008" y="5625244"/>
            <a:ext cx="6912260" cy="180020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뷰어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영역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65312" y="894492"/>
            <a:ext cx="6918956" cy="473075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19" y="878381"/>
            <a:ext cx="1521449" cy="5198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 userDrawn="1"/>
        </p:nvSpPr>
        <p:spPr>
          <a:xfrm>
            <a:off x="296187" y="1381945"/>
            <a:ext cx="6436053" cy="4235135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 userDrawn="1"/>
        </p:nvSpPr>
        <p:spPr>
          <a:xfrm>
            <a:off x="63844" y="692696"/>
            <a:ext cx="6912260" cy="180020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뷰어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영역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/>
          <p:cNvSpPr/>
          <p:nvPr userDrawn="1"/>
        </p:nvSpPr>
        <p:spPr>
          <a:xfrm>
            <a:off x="72008" y="5625244"/>
            <a:ext cx="6912260" cy="180020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뷰어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영역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65312" y="894492"/>
            <a:ext cx="6918956" cy="473075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 userDrawn="1"/>
        </p:nvSpPr>
        <p:spPr>
          <a:xfrm>
            <a:off x="296187" y="1381945"/>
            <a:ext cx="6436053" cy="4235135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 userDrawn="1"/>
        </p:nvSpPr>
        <p:spPr>
          <a:xfrm>
            <a:off x="63844" y="692696"/>
            <a:ext cx="6912260" cy="180020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뷰어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영역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/>
          <p:cNvSpPr/>
          <p:nvPr userDrawn="1"/>
        </p:nvSpPr>
        <p:spPr>
          <a:xfrm>
            <a:off x="72008" y="5625244"/>
            <a:ext cx="6912260" cy="180020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뷰어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영역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Group 1079"/>
          <p:cNvGraphicFramePr>
            <a:graphicFrameLocks noGrp="1"/>
          </p:cNvGraphicFramePr>
          <p:nvPr/>
        </p:nvGraphicFramePr>
        <p:xfrm>
          <a:off x="50800" y="693738"/>
          <a:ext cx="9063037" cy="5948362"/>
        </p:xfrm>
        <a:graphic>
          <a:graphicData uri="http://schemas.openxmlformats.org/drawingml/2006/table">
            <a:tbl>
              <a:tblPr/>
              <a:tblGrid>
                <a:gridCol w="6938661"/>
                <a:gridCol w="2124376"/>
              </a:tblGrid>
              <a:tr h="594836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horzOverflow="overflow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horzOverflow="overflow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4" name="Group 1072"/>
          <p:cNvGraphicFramePr>
            <a:graphicFrameLocks noGrp="1"/>
          </p:cNvGraphicFramePr>
          <p:nvPr/>
        </p:nvGraphicFramePr>
        <p:xfrm>
          <a:off x="57150" y="106363"/>
          <a:ext cx="9042400" cy="471487"/>
        </p:xfrm>
        <a:graphic>
          <a:graphicData uri="http://schemas.openxmlformats.org/drawingml/2006/table">
            <a:tbl>
              <a:tblPr/>
              <a:tblGrid>
                <a:gridCol w="780574"/>
                <a:gridCol w="889949"/>
                <a:gridCol w="540056"/>
                <a:gridCol w="2772323"/>
                <a:gridCol w="648072"/>
                <a:gridCol w="1330199"/>
                <a:gridCol w="730255"/>
                <a:gridCol w="1350972"/>
              </a:tblGrid>
              <a:tr h="24440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학년</a:t>
                      </a:r>
                      <a:r>
                        <a:rPr kumimoji="1" lang="en-US" altLang="ko-KR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-</a:t>
                      </a:r>
                      <a:r>
                        <a:rPr kumimoji="1" lang="ko-KR" altLang="en-US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학기</a:t>
                      </a:r>
                      <a:endParaRPr kumimoji="1" lang="en-US" altLang="ko-KR" sz="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단원</a:t>
                      </a:r>
                      <a:endParaRPr kumimoji="1" lang="en-US" altLang="ko-KR" sz="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STEP</a:t>
                      </a:r>
                    </a:p>
                  </a:txBody>
                  <a:tcPr marL="91439" marR="91439" marT="45734" marB="45734" anchor="ctr" horzOverflow="overflow"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en-US" altLang="ko-KR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File Name</a:t>
                      </a:r>
                    </a:p>
                  </a:txBody>
                  <a:tcPr marL="91439" marR="91439" marT="45734" marB="45734" anchor="ctr"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endParaRPr kumimoji="1" lang="ko-KR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27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제재</a:t>
                      </a:r>
                      <a:endParaRPr kumimoji="1" lang="en-US" altLang="ko-KR" sz="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8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차시</a:t>
                      </a:r>
                      <a:endParaRPr kumimoji="1" lang="en-US" altLang="ko-KR" sz="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ACTIVITY</a:t>
                      </a:r>
                    </a:p>
                  </a:txBody>
                  <a:tcPr marL="91439" marR="91439" marT="45734" marB="45734" anchor="ctr" horzOverflow="overflow"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endParaRPr kumimoji="1" lang="en-US" altLang="ko-KR" sz="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horzOverflow="overflow"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endParaRPr kumimoji="1" lang="ko-KR" altLang="ko-KR" sz="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120" name="AutoShape 17"/>
          <p:cNvSpPr>
            <a:spLocks noChangeArrowheads="1"/>
          </p:cNvSpPr>
          <p:nvPr/>
        </p:nvSpPr>
        <p:spPr bwMode="auto">
          <a:xfrm>
            <a:off x="7024688" y="66675"/>
            <a:ext cx="836612" cy="274638"/>
          </a:xfrm>
          <a:prstGeom prst="roundRect">
            <a:avLst>
              <a:gd name="adj" fmla="val 50000"/>
            </a:avLst>
          </a:prstGeom>
          <a:noFill/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50000"/>
              </a:spcBef>
              <a:defRPr/>
            </a:pPr>
            <a:endParaRPr lang="en-US" altLang="ko-KR" sz="800">
              <a:solidFill>
                <a:srgbClr val="000000"/>
              </a:solidFill>
              <a:latin typeface="Arial" pitchFamily="34" charset="0"/>
              <a:ea typeface="돋움" pitchFamily="50" charset="-127"/>
            </a:endParaRPr>
          </a:p>
        </p:txBody>
      </p:sp>
      <p:graphicFrame>
        <p:nvGraphicFramePr>
          <p:cNvPr id="22" name="표 21"/>
          <p:cNvGraphicFramePr>
            <a:graphicFrameLocks noGrp="1"/>
          </p:cNvGraphicFramePr>
          <p:nvPr/>
        </p:nvGraphicFramePr>
        <p:xfrm>
          <a:off x="60325" y="5815013"/>
          <a:ext cx="6923853" cy="808038"/>
        </p:xfrm>
        <a:graphic>
          <a:graphicData uri="http://schemas.openxmlformats.org/drawingml/2006/table">
            <a:tbl>
              <a:tblPr/>
              <a:tblGrid>
                <a:gridCol w="6923853"/>
              </a:tblGrid>
              <a:tr h="808038"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T="45747" marB="45747">
                    <a:lnL w="1905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905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905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905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8277" name="Group 85"/>
          <p:cNvGraphicFramePr>
            <a:graphicFrameLocks noGrp="1"/>
          </p:cNvGraphicFramePr>
          <p:nvPr/>
        </p:nvGraphicFramePr>
        <p:xfrm>
          <a:off x="122238" y="5876925"/>
          <a:ext cx="576263" cy="187350"/>
        </p:xfrm>
        <a:graphic>
          <a:graphicData uri="http://schemas.openxmlformats.org/drawingml/2006/table">
            <a:tbl>
              <a:tblPr/>
              <a:tblGrid>
                <a:gridCol w="576263"/>
              </a:tblGrid>
              <a:tr h="187325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Θ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비고</a:t>
                      </a:r>
                    </a:p>
                  </a:txBody>
                  <a:tcPr marL="53929" marR="53929" marT="25095" marB="25095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</a:tr>
            </a:tbl>
          </a:graphicData>
        </a:graphic>
      </p:graphicFrame>
      <p:sp>
        <p:nvSpPr>
          <p:cNvPr id="3133" name="TextBox 8"/>
          <p:cNvSpPr txBox="1">
            <a:spLocks noChangeArrowheads="1"/>
          </p:cNvSpPr>
          <p:nvPr/>
        </p:nvSpPr>
        <p:spPr bwMode="auto">
          <a:xfrm>
            <a:off x="8424863" y="6348413"/>
            <a:ext cx="611187" cy="244475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9pPr>
          </a:lstStyle>
          <a:p>
            <a:pPr algn="r" eaLnBrk="1" hangingPunct="1">
              <a:defRPr/>
            </a:pPr>
            <a:fld id="{6F825045-DBE2-4E92-A14B-AB94969E9944}" type="slidenum">
              <a:rPr lang="en-US" altLang="ko-KR" sz="100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pPr algn="r" eaLnBrk="1" hangingPunct="1">
                <a:defRPr/>
              </a:pPr>
              <a:t>‹#›</a:t>
            </a:fld>
            <a:endParaRPr lang="ko-KR" altLang="en-US" sz="1000" smtClean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</p:sldLayoutIdLst>
  <p:hf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9.png"/><Relationship Id="rId7" Type="http://schemas.openxmlformats.org/officeDocument/2006/relationships/image" Target="../media/image2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hyperlink" Target="https://cdata2.tsherpa.co.kr/tsherpa/MultiMedia/Flash/2020/curri/index.html?flashxmlnum=choeun01&amp;classa=A8-C1-31-NN-NN-04-01-04-0-0-0-0&amp;classno=NN_31_04/kwa_0301_0101_0004/kwa_0301_0101_0004_201.html" TargetMode="External"/><Relationship Id="rId16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5.png"/><Relationship Id="rId5" Type="http://schemas.openxmlformats.org/officeDocument/2006/relationships/image" Target="../media/image4.png"/><Relationship Id="rId15" Type="http://schemas.openxmlformats.org/officeDocument/2006/relationships/image" Target="../media/image9.png"/><Relationship Id="rId10" Type="http://schemas.openxmlformats.org/officeDocument/2006/relationships/image" Target="../media/image24.png"/><Relationship Id="rId4" Type="http://schemas.openxmlformats.org/officeDocument/2006/relationships/image" Target="../media/image17.png"/><Relationship Id="rId9" Type="http://schemas.openxmlformats.org/officeDocument/2006/relationships/image" Target="../media/image23.png"/><Relationship Id="rId1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7.png"/><Relationship Id="rId7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27.png"/><Relationship Id="rId4" Type="http://schemas.openxmlformats.org/officeDocument/2006/relationships/image" Target="../media/image4.png"/><Relationship Id="rId9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32.png"/><Relationship Id="rId3" Type="http://schemas.openxmlformats.org/officeDocument/2006/relationships/image" Target="../media/image17.png"/><Relationship Id="rId7" Type="http://schemas.openxmlformats.org/officeDocument/2006/relationships/image" Target="../media/image10.png"/><Relationship Id="rId12" Type="http://schemas.openxmlformats.org/officeDocument/2006/relationships/image" Target="../media/image3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30.png"/><Relationship Id="rId5" Type="http://schemas.openxmlformats.org/officeDocument/2006/relationships/image" Target="../media/image7.png"/><Relationship Id="rId15" Type="http://schemas.openxmlformats.org/officeDocument/2006/relationships/image" Target="../media/image34.png"/><Relationship Id="rId10" Type="http://schemas.openxmlformats.org/officeDocument/2006/relationships/image" Target="../media/image29.png"/><Relationship Id="rId4" Type="http://schemas.openxmlformats.org/officeDocument/2006/relationships/image" Target="../media/image18.png"/><Relationship Id="rId9" Type="http://schemas.openxmlformats.org/officeDocument/2006/relationships/image" Target="../media/image28.png"/><Relationship Id="rId1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17.png"/><Relationship Id="rId7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28.png"/><Relationship Id="rId4" Type="http://schemas.openxmlformats.org/officeDocument/2006/relationships/image" Target="../media/image7.png"/><Relationship Id="rId9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41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hyperlink" Target="https://cdata2.tsherpa.co.kr/tsherpa/MultiMedia/Flash/2020/curri/index.html?flashxmlnum=yrhj07&amp;classa=A8-C1-41-MM-MM-04-02-08-0-0-0-0&amp;classno=MM_41_04/suh_0401_01_0008/suh_0401_01_0008_302_1.html" TargetMode="External"/><Relationship Id="rId4" Type="http://schemas.openxmlformats.org/officeDocument/2006/relationships/hyperlink" Target="https://cdata2.tsherpa.co.kr/tsherpa/MultiMedia/Flash/2020/curri/index.html?flashxmlnum=yuni4856&amp;classa=A8-C1-31-MM-MM-04-02-08-0-0-0-0&amp;classno=MM_31_04/suh_0301_01_0008/suh_0301_01_0008_401_1.html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7.png"/><Relationship Id="rId7" Type="http://schemas.openxmlformats.org/officeDocument/2006/relationships/image" Target="../media/image1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336" name="Group 1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4146233"/>
              </p:ext>
            </p:extLst>
          </p:nvPr>
        </p:nvGraphicFramePr>
        <p:xfrm>
          <a:off x="34925" y="2446338"/>
          <a:ext cx="8929688" cy="3139617"/>
        </p:xfrm>
        <a:graphic>
          <a:graphicData uri="http://schemas.openxmlformats.org/drawingml/2006/table">
            <a:tbl>
              <a:tblPr/>
              <a:tblGrid>
                <a:gridCol w="423863"/>
                <a:gridCol w="560387"/>
                <a:gridCol w="984250"/>
                <a:gridCol w="4926013"/>
                <a:gridCol w="1243012"/>
                <a:gridCol w="792163"/>
              </a:tblGrid>
              <a:tr h="6461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번호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버전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문서 작성일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내용 비고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작성자</a:t>
                      </a:r>
                      <a:endParaRPr kumimoji="0" lang="en-US" altLang="ko-KR" sz="1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kumimoji="0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내선번호</a:t>
                      </a:r>
                      <a:r>
                        <a:rPr kumimoji="0" lang="en-US" altLang="ko-KR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endParaRPr kumimoji="0" lang="ko-KR" altLang="en-US" sz="1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검토자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V 1.0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2021.12.30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문서 발생</a:t>
                      </a: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김예림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7488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V 1.0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2022.1.7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문서 수정</a:t>
                      </a: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김예림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126759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7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8</a:t>
                      </a: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9</a:t>
                      </a: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10</a:t>
                      </a: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11</a:t>
                      </a: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" name="Group 20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807888"/>
              </p:ext>
            </p:extLst>
          </p:nvPr>
        </p:nvGraphicFramePr>
        <p:xfrm>
          <a:off x="6443663" y="800100"/>
          <a:ext cx="2636837" cy="1079500"/>
        </p:xfrm>
        <a:graphic>
          <a:graphicData uri="http://schemas.openxmlformats.org/drawingml/2006/table">
            <a:tbl>
              <a:tblPr/>
              <a:tblGrid>
                <a:gridCol w="1319212"/>
                <a:gridCol w="1317625"/>
              </a:tblGrid>
              <a:tr h="4714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검토</a:t>
                      </a:r>
                      <a:endParaRPr kumimoji="0" lang="en-US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T="45694" marB="4569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담당</a:t>
                      </a:r>
                    </a:p>
                  </a:txBody>
                  <a:tcPr marT="45694" marB="4569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0801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kumimoji="0" lang="ko-KR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T="45694" marB="4569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김예림</a:t>
                      </a:r>
                    </a:p>
                  </a:txBody>
                  <a:tcPr marT="45694" marB="4569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4" name="Text Box 124"/>
          <p:cNvSpPr txBox="1">
            <a:spLocks noChangeArrowheads="1"/>
          </p:cNvSpPr>
          <p:nvPr/>
        </p:nvSpPr>
        <p:spPr bwMode="auto">
          <a:xfrm>
            <a:off x="34925" y="2097088"/>
            <a:ext cx="8893175" cy="3063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ko-KR" altLang="en-US" sz="1400" b="1" dirty="0">
                <a:latin typeface="맑은 고딕" pitchFamily="50" charset="-127"/>
                <a:ea typeface="맑은 고딕" pitchFamily="50" charset="-127"/>
              </a:rPr>
              <a:t>문서 </a:t>
            </a:r>
            <a:r>
              <a:rPr lang="en-US" altLang="ko-KR" sz="1400" b="1" dirty="0">
                <a:latin typeface="맑은 고딕" pitchFamily="50" charset="-127"/>
                <a:ea typeface="맑은 고딕" pitchFamily="50" charset="-127"/>
              </a:rPr>
              <a:t>HISTORY</a:t>
            </a:r>
          </a:p>
        </p:txBody>
      </p:sp>
      <p:graphicFrame>
        <p:nvGraphicFramePr>
          <p:cNvPr id="12408" name="Group 1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843207"/>
              </p:ext>
            </p:extLst>
          </p:nvPr>
        </p:nvGraphicFramePr>
        <p:xfrm>
          <a:off x="34925" y="782638"/>
          <a:ext cx="6264275" cy="1081086"/>
        </p:xfrm>
        <a:graphic>
          <a:graphicData uri="http://schemas.openxmlformats.org/drawingml/2006/table">
            <a:tbl>
              <a:tblPr/>
              <a:tblGrid>
                <a:gridCol w="1764767"/>
                <a:gridCol w="4499508"/>
              </a:tblGrid>
              <a:tr h="360362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과목</a:t>
                      </a: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_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학년학기</a:t>
                      </a: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_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단원</a:t>
                      </a: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endParaRPr kumimoji="0" lang="ko-KR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suh_h_0401_01</a:t>
                      </a:r>
                      <a:endParaRPr kumimoji="0" lang="ko-KR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0362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차시명</a:t>
                      </a: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08 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수학의 힘을 키워요</a:t>
                      </a: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0362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파일명</a:t>
                      </a: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suh_h_0401_01_0008</a:t>
                      </a:r>
                      <a:endParaRPr kumimoji="0" lang="ko-KR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3375" y="5491642"/>
            <a:ext cx="269893" cy="2636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" name="Picture 1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0522" y="5558832"/>
            <a:ext cx="436428" cy="166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" name="Picture 1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7879" y="5491642"/>
            <a:ext cx="276170" cy="2698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7" name="Picture 1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561389" y="5555036"/>
            <a:ext cx="426036" cy="161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8" name="Picture 1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101914" y="5548418"/>
            <a:ext cx="436428" cy="166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/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</a:tr>
            </a:tbl>
          </a:graphicData>
        </a:graphic>
      </p:graphicFrame>
      <p:sp>
        <p:nvSpPr>
          <p:cNvPr id="48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suh_h_0401_01_0008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_201_2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4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8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1. 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큰 수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0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08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수학의 힘을 키워요</a:t>
            </a:r>
          </a:p>
        </p:txBody>
      </p:sp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2319" y="698760"/>
            <a:ext cx="361949" cy="357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9771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b="1" dirty="0" smtClean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</a:pPr>
            <a:r>
              <a:rPr lang="en-US" altLang="ko-KR" sz="1000" b="1" dirty="0" smtClean="0">
                <a:latin typeface="맑은 고딕" pitchFamily="50" charset="-127"/>
                <a:ea typeface="맑은 고딕" pitchFamily="50" charset="-127"/>
              </a:rPr>
              <a:t>&lt;</a:t>
            </a:r>
            <a:r>
              <a:rPr lang="ko-KR" altLang="en-US" sz="1000" b="1" dirty="0" smtClean="0">
                <a:latin typeface="맑은 고딕" pitchFamily="50" charset="-127"/>
                <a:ea typeface="맑은 고딕" pitchFamily="50" charset="-127"/>
              </a:rPr>
              <a:t>확대 버튼 클릭 시 나타나는 화면</a:t>
            </a:r>
            <a:r>
              <a:rPr lang="en-US" altLang="ko-KR" sz="1000" b="1" dirty="0" smtClean="0">
                <a:latin typeface="맑은 고딕" pitchFamily="50" charset="-127"/>
                <a:ea typeface="맑은 고딕" pitchFamily="50" charset="-127"/>
              </a:rPr>
              <a:t>&gt;</a:t>
            </a:r>
          </a:p>
          <a:p>
            <a:pPr eaLnBrk="1" hangingPunct="1">
              <a:spcBef>
                <a:spcPts val="300"/>
              </a:spcBef>
            </a:pPr>
            <a:endParaRPr lang="en-US" altLang="ko-KR" sz="1000" b="1" dirty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확대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축소 기능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4" name="Picture 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105" y="872716"/>
            <a:ext cx="5571095" cy="4589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6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74" y="807182"/>
            <a:ext cx="1276350" cy="209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타원 25"/>
          <p:cNvSpPr/>
          <p:nvPr/>
        </p:nvSpPr>
        <p:spPr>
          <a:xfrm>
            <a:off x="514836" y="724628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3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9298" y="5481228"/>
            <a:ext cx="269893" cy="2636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" name="Picture 1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3802" y="5481228"/>
            <a:ext cx="276170" cy="2698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80741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5312" y="894492"/>
            <a:ext cx="6918956" cy="473075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TextBox 85"/>
          <p:cNvSpPr txBox="1"/>
          <p:nvPr/>
        </p:nvSpPr>
        <p:spPr>
          <a:xfrm>
            <a:off x="389042" y="1007440"/>
            <a:ext cx="662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800" spc="-150" dirty="0" smtClean="0">
                <a:latin typeface="맑은 고딕" pitchFamily="50" charset="-127"/>
                <a:ea typeface="맑은 고딕" pitchFamily="50" charset="-127"/>
              </a:rPr>
              <a:t>공룡 안내서를 만들어 봅시다</a:t>
            </a:r>
            <a:r>
              <a:rPr lang="en-US" altLang="ko-KR" sz="18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43242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지시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문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볼드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안내글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,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드래그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  <a:sym typeface="Wingdings" panose="05000000000000000000" pitchFamily="2" charset="2"/>
            </a:endParaRPr>
          </a:p>
          <a:p>
            <a:pPr eaLnBrk="1" hangingPunct="1"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드래그 앤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드롭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기능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</a:pPr>
            <a:r>
              <a:rPr lang="en-US" altLang="ko-KR" sz="10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10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기능 </a:t>
            </a:r>
            <a:r>
              <a:rPr lang="ko-KR" altLang="en-US" sz="10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참고 </a:t>
            </a:r>
            <a:r>
              <a:rPr lang="ko-KR" altLang="en-US" sz="1000" dirty="0" err="1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개발물</a:t>
            </a:r>
            <a:r>
              <a:rPr lang="en-US" altLang="ko-KR" sz="10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] </a:t>
            </a:r>
            <a:r>
              <a:rPr lang="ko-KR" altLang="en-US" sz="10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실험 관찰 탭</a:t>
            </a:r>
            <a:endParaRPr lang="en-US" altLang="ko-KR" sz="1000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</a:pPr>
            <a:r>
              <a:rPr lang="en-US" altLang="ko-KR" sz="1000" dirty="0">
                <a:hlinkClick r:id="rId2"/>
              </a:rPr>
              <a:t>https://cdata2.tsherpa.co.kr/tsherpa/MultiMedia/Flash/2020/curri/index.html?flashxmlnum=choeun01&amp;classa=A8-C1-31-NN-NN-04-01-04-0-0-0-0&amp;classno=NN_31_04/kwa_0301_0101_0004/kwa_0301_0101_0004_201.html</a:t>
            </a:r>
            <a:endParaRPr lang="en-US" altLang="ko-KR" sz="1000" dirty="0"/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이너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버튼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페이지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개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>
              <a:spcBef>
                <a:spcPts val="300"/>
              </a:spcBef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4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답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>
              <a:spcBef>
                <a:spcPts val="300"/>
              </a:spcBef>
            </a:pPr>
            <a:r>
              <a:rPr lang="en-US" altLang="ko-KR" sz="10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10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정답 화면</a:t>
            </a:r>
            <a:r>
              <a:rPr lang="en-US" altLang="ko-KR" sz="10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]</a:t>
            </a:r>
            <a:endParaRPr lang="en-US" altLang="ko-KR" sz="1000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/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</a:tr>
            </a:tbl>
          </a:graphicData>
        </a:graphic>
      </p:graphicFrame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58756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suh_h_0401_01_0008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_201_2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4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8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1. 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큰 수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0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08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수학의 힘을 키워요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55786" y="1549763"/>
            <a:ext cx="6568441" cy="4075481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2958" y="1041645"/>
            <a:ext cx="977453" cy="3351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5" name="그룹 34"/>
          <p:cNvGrpSpPr/>
          <p:nvPr/>
        </p:nvGrpSpPr>
        <p:grpSpPr>
          <a:xfrm>
            <a:off x="6624228" y="1556792"/>
            <a:ext cx="283788" cy="1980220"/>
            <a:chOff x="6607641" y="836712"/>
            <a:chExt cx="397043" cy="1821803"/>
          </a:xfrm>
        </p:grpSpPr>
        <p:sp>
          <p:nvSpPr>
            <p:cNvPr id="36" name="모서리가 둥근 직사각형 35"/>
            <p:cNvSpPr/>
            <p:nvPr/>
          </p:nvSpPr>
          <p:spPr>
            <a:xfrm>
              <a:off x="6607641" y="1304763"/>
              <a:ext cx="397039" cy="426288"/>
            </a:xfrm>
            <a:prstGeom prst="roundRect">
              <a:avLst/>
            </a:prstGeom>
            <a:solidFill>
              <a:schemeClr val="accent6">
                <a:lumMod val="50000"/>
              </a:schemeClr>
            </a:solidFill>
          </p:spPr>
          <p:txBody>
            <a:bodyPr wrap="square" lIns="0" rIns="0" anchor="ctr"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ctr"/>
              <a:r>
                <a:rPr lang="ko-KR" altLang="en-US" sz="1050" b="1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계획</a:t>
              </a:r>
              <a:endParaRPr lang="ko-KR" altLang="en-US" sz="105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" name="모서리가 둥근 직사각형 36"/>
            <p:cNvSpPr/>
            <p:nvPr/>
          </p:nvSpPr>
          <p:spPr>
            <a:xfrm>
              <a:off x="6607645" y="836712"/>
              <a:ext cx="397039" cy="426288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txBody>
            <a:bodyPr wrap="square" lIns="0" rIns="0" anchor="ctr"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ctr"/>
              <a:r>
                <a:rPr lang="ko-KR" altLang="en-US" sz="1050" b="1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문제</a:t>
              </a:r>
              <a:endParaRPr lang="ko-KR" altLang="en-US" sz="105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" name="모서리가 둥근 직사각형 37"/>
            <p:cNvSpPr/>
            <p:nvPr/>
          </p:nvSpPr>
          <p:spPr>
            <a:xfrm>
              <a:off x="6607642" y="1768494"/>
              <a:ext cx="397039" cy="426288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txBody>
            <a:bodyPr wrap="square" lIns="0" rIns="0" anchor="ctr"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ctr"/>
              <a:r>
                <a:rPr lang="ko-KR" altLang="en-US" sz="1050" b="1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실행</a:t>
              </a:r>
              <a:endParaRPr lang="ko-KR" altLang="en-US" sz="105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9" name="모서리가 둥근 직사각형 38"/>
            <p:cNvSpPr/>
            <p:nvPr/>
          </p:nvSpPr>
          <p:spPr>
            <a:xfrm>
              <a:off x="6607642" y="2232227"/>
              <a:ext cx="397039" cy="426288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txBody>
            <a:bodyPr wrap="square" lIns="0" rIns="0" anchor="ctr"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ctr"/>
              <a:r>
                <a:rPr lang="ko-KR" altLang="en-US" sz="1050" b="1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반성</a:t>
              </a:r>
              <a:endParaRPr lang="ko-KR" altLang="en-US" sz="105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41" name="TextBox 43"/>
          <p:cNvSpPr txBox="1"/>
          <p:nvPr/>
        </p:nvSpPr>
        <p:spPr>
          <a:xfrm>
            <a:off x="389044" y="1700808"/>
            <a:ext cx="6145156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다음 차례대로 공룡 안내서를 만들어 보세요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4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840658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4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8361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7" name="타원 46"/>
          <p:cNvSpPr/>
          <p:nvPr/>
        </p:nvSpPr>
        <p:spPr>
          <a:xfrm>
            <a:off x="5400092" y="5098913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580" y="3737380"/>
            <a:ext cx="5227395" cy="13478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750" y="2405233"/>
            <a:ext cx="1514475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9385" y="2405233"/>
            <a:ext cx="1552575" cy="1114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9972" y="2408470"/>
            <a:ext cx="1590675" cy="1114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모서리가 둥근 직사각형 2"/>
          <p:cNvSpPr/>
          <p:nvPr/>
        </p:nvSpPr>
        <p:spPr>
          <a:xfrm>
            <a:off x="712757" y="2312876"/>
            <a:ext cx="5335407" cy="1332148"/>
          </a:xfrm>
          <a:prstGeom prst="roundRect">
            <a:avLst/>
          </a:prstGeom>
          <a:noFill/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3"/>
          <p:cNvSpPr txBox="1"/>
          <p:nvPr/>
        </p:nvSpPr>
        <p:spPr>
          <a:xfrm>
            <a:off x="4824028" y="2046040"/>
            <a:ext cx="1764195" cy="2308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spc="-150" dirty="0" err="1" smtClean="0">
                <a:latin typeface="맑은 고딕" pitchFamily="50" charset="-127"/>
                <a:ea typeface="맑은 고딕" pitchFamily="50" charset="-127"/>
              </a:rPr>
              <a:t>안내글</a:t>
            </a:r>
            <a:r>
              <a:rPr lang="ko-KR" altLang="en-US" sz="900" spc="-150" dirty="0" err="1" smtClean="0">
                <a:latin typeface="맑은 고딕" pitchFamily="50" charset="-127"/>
                <a:ea typeface="맑은 고딕" pitchFamily="50" charset="-127"/>
              </a:rPr>
              <a:t>을</a:t>
            </a:r>
            <a:r>
              <a:rPr lang="ko-KR" altLang="en-US" sz="900" b="1" spc="-150" dirty="0" smtClean="0">
                <a:latin typeface="맑은 고딕" pitchFamily="50" charset="-127"/>
                <a:ea typeface="맑은 고딕" pitchFamily="50" charset="-127"/>
              </a:rPr>
              <a:t> 드래그</a:t>
            </a:r>
            <a:r>
              <a:rPr lang="ko-KR" altLang="en-US" sz="900" spc="-150" dirty="0" smtClean="0">
                <a:latin typeface="맑은 고딕" pitchFamily="50" charset="-127"/>
                <a:ea typeface="맑은 고딕" pitchFamily="50" charset="-127"/>
              </a:rPr>
              <a:t>하</a:t>
            </a:r>
            <a:r>
              <a:rPr lang="ko-KR" altLang="en-US" sz="900" spc="-150" dirty="0">
                <a:latin typeface="맑은 고딕" pitchFamily="50" charset="-127"/>
                <a:ea typeface="맑은 고딕" pitchFamily="50" charset="-127"/>
              </a:rPr>
              <a:t>여</a:t>
            </a:r>
            <a:r>
              <a:rPr lang="ko-KR" altLang="en-US" sz="900" spc="-150" dirty="0" smtClean="0">
                <a:latin typeface="맑은 고딕" pitchFamily="50" charset="-127"/>
                <a:ea typeface="맑은 고딕" pitchFamily="50" charset="-127"/>
              </a:rPr>
              <a:t> 옮기세요</a:t>
            </a:r>
            <a:r>
              <a:rPr lang="en-US" altLang="ko-KR" sz="9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50" name="타원 49"/>
          <p:cNvSpPr/>
          <p:nvPr/>
        </p:nvSpPr>
        <p:spPr>
          <a:xfrm>
            <a:off x="4746657" y="1818431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1" name="타원 50"/>
          <p:cNvSpPr/>
          <p:nvPr/>
        </p:nvSpPr>
        <p:spPr>
          <a:xfrm>
            <a:off x="564488" y="2405233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3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791581"/>
              </p:ext>
            </p:extLst>
          </p:nvPr>
        </p:nvGraphicFramePr>
        <p:xfrm>
          <a:off x="115384" y="6129300"/>
          <a:ext cx="6688864" cy="457200"/>
        </p:xfrm>
        <a:graphic>
          <a:graphicData uri="http://schemas.openxmlformats.org/drawingml/2006/table">
            <a:tbl>
              <a:tblPr/>
              <a:tblGrid>
                <a:gridCol w="858104"/>
                <a:gridCol w="5830760"/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1_powerup_page2_drag_bg.svg </a:t>
                      </a:r>
                      <a:r>
                        <a:rPr kumimoji="0" lang="en-US" altLang="ko-KR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/ </a:t>
                      </a:r>
                      <a:r>
                        <a:rPr kumimoji="0"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이미지 위에 텍스트 새로 쓰기</a:t>
                      </a:r>
                      <a:endParaRPr kumimoji="0"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한대희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(2022)\4-1\3_002_2015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개정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4-1 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지도서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\app\resource\contents\lesson01\ops\1\images\1_powerup</a:t>
                      </a: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016" y="2602087"/>
            <a:ext cx="1127805" cy="644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" name="Picture 6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8340" y="3027433"/>
            <a:ext cx="840421" cy="3904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" name="Picture 6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1769" y="2615408"/>
            <a:ext cx="1127805" cy="644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" name="Picture 6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6093" y="3040754"/>
            <a:ext cx="840421" cy="3904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4" name="Picture 6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8320" y="2591521"/>
            <a:ext cx="1127805" cy="644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5" name="Picture 6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2644" y="3016867"/>
            <a:ext cx="840421" cy="3904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" name="TextBox 43"/>
          <p:cNvSpPr txBox="1"/>
          <p:nvPr/>
        </p:nvSpPr>
        <p:spPr>
          <a:xfrm>
            <a:off x="1043608" y="2572452"/>
            <a:ext cx="1696430" cy="89255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300" spc="-150" dirty="0" smtClean="0">
                <a:latin typeface="맑은 고딕" pitchFamily="50" charset="-127"/>
                <a:ea typeface="맑은 고딕" pitchFamily="50" charset="-127"/>
              </a:rPr>
              <a:t>공룡들의 특징을</a:t>
            </a:r>
            <a:endParaRPr lang="en-US" altLang="ko-KR" sz="1300" spc="-150" dirty="0" smtClean="0">
              <a:latin typeface="맑은 고딕" pitchFamily="50" charset="-127"/>
              <a:ea typeface="맑은 고딕" pitchFamily="50" charset="-127"/>
            </a:endParaRPr>
          </a:p>
          <a:p>
            <a:pPr algn="just"/>
            <a:r>
              <a:rPr lang="ko-KR" altLang="en-US" sz="1300" spc="-150" dirty="0" smtClean="0">
                <a:latin typeface="맑은 고딕" pitchFamily="50" charset="-127"/>
                <a:ea typeface="맑은 고딕" pitchFamily="50" charset="-127"/>
              </a:rPr>
              <a:t>비교하여 공룡들을</a:t>
            </a:r>
            <a:endParaRPr lang="en-US" altLang="ko-KR" sz="1300" spc="-150" dirty="0" smtClean="0">
              <a:latin typeface="맑은 고딕" pitchFamily="50" charset="-127"/>
              <a:ea typeface="맑은 고딕" pitchFamily="50" charset="-127"/>
            </a:endParaRPr>
          </a:p>
          <a:p>
            <a:pPr algn="just"/>
            <a:r>
              <a:rPr lang="ko-KR" altLang="en-US" sz="1300" spc="-150" dirty="0" smtClean="0">
                <a:latin typeface="맑은 고딕" pitchFamily="50" charset="-127"/>
                <a:ea typeface="맑은 고딕" pitchFamily="50" charset="-127"/>
              </a:rPr>
              <a:t>소개하는 안내서를</a:t>
            </a:r>
            <a:endParaRPr lang="en-US" altLang="ko-KR" sz="1300" spc="-150" dirty="0" smtClean="0">
              <a:latin typeface="맑은 고딕" pitchFamily="50" charset="-127"/>
              <a:ea typeface="맑은 고딕" pitchFamily="50" charset="-127"/>
            </a:endParaRPr>
          </a:p>
          <a:p>
            <a:pPr algn="just"/>
            <a:r>
              <a:rPr lang="ko-KR" altLang="en-US" sz="1300" spc="-150" dirty="0" smtClean="0">
                <a:latin typeface="맑은 고딕" pitchFamily="50" charset="-127"/>
                <a:ea typeface="맑은 고딕" pitchFamily="50" charset="-127"/>
              </a:rPr>
              <a:t>만들어 보세요</a:t>
            </a:r>
            <a:r>
              <a:rPr lang="en-US" altLang="ko-KR" sz="13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66" name="TextBox 43"/>
          <p:cNvSpPr txBox="1"/>
          <p:nvPr/>
        </p:nvSpPr>
        <p:spPr>
          <a:xfrm>
            <a:off x="2915816" y="2636912"/>
            <a:ext cx="1696430" cy="6924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300" spc="-150" dirty="0" smtClean="0">
                <a:latin typeface="맑은 고딕" pitchFamily="50" charset="-127"/>
                <a:ea typeface="맑은 고딕" pitchFamily="50" charset="-127"/>
              </a:rPr>
              <a:t>공룡들이</a:t>
            </a:r>
            <a:endParaRPr lang="en-US" altLang="ko-KR" sz="1300" spc="-150" dirty="0" smtClean="0">
              <a:latin typeface="맑은 고딕" pitchFamily="50" charset="-127"/>
              <a:ea typeface="맑은 고딕" pitchFamily="50" charset="-127"/>
            </a:endParaRPr>
          </a:p>
          <a:p>
            <a:pPr algn="just"/>
            <a:r>
              <a:rPr lang="ko-KR" altLang="en-US" sz="1300" spc="-150" dirty="0" smtClean="0">
                <a:latin typeface="맑은 고딕" pitchFamily="50" charset="-127"/>
                <a:ea typeface="맑은 고딕" pitchFamily="50" charset="-127"/>
              </a:rPr>
              <a:t>나타난 시기를</a:t>
            </a:r>
            <a:endParaRPr lang="en-US" altLang="ko-KR" sz="1300" spc="-150" dirty="0" smtClean="0">
              <a:latin typeface="맑은 고딕" pitchFamily="50" charset="-127"/>
              <a:ea typeface="맑은 고딕" pitchFamily="50" charset="-127"/>
            </a:endParaRPr>
          </a:p>
          <a:p>
            <a:pPr algn="just"/>
            <a:r>
              <a:rPr lang="ko-KR" altLang="en-US" sz="1300" spc="-150" dirty="0" smtClean="0">
                <a:latin typeface="맑은 고딕" pitchFamily="50" charset="-127"/>
                <a:ea typeface="맑은 고딕" pitchFamily="50" charset="-127"/>
              </a:rPr>
              <a:t>비교해 봅니다</a:t>
            </a:r>
            <a:r>
              <a:rPr lang="en-US" altLang="ko-KR" sz="13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67" name="TextBox 43"/>
          <p:cNvSpPr txBox="1"/>
          <p:nvPr/>
        </p:nvSpPr>
        <p:spPr>
          <a:xfrm>
            <a:off x="4531754" y="2528900"/>
            <a:ext cx="1696430" cy="89255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300" spc="-150" dirty="0" smtClean="0">
                <a:latin typeface="맑은 고딕" pitchFamily="50" charset="-127"/>
                <a:ea typeface="맑은 고딕" pitchFamily="50" charset="-127"/>
              </a:rPr>
              <a:t>나타난</a:t>
            </a:r>
            <a:endParaRPr lang="en-US" altLang="ko-KR" sz="1300" spc="-150" dirty="0" smtClean="0">
              <a:latin typeface="맑은 고딕" pitchFamily="50" charset="-127"/>
              <a:ea typeface="맑은 고딕" pitchFamily="50" charset="-127"/>
            </a:endParaRPr>
          </a:p>
          <a:p>
            <a:pPr algn="just"/>
            <a:r>
              <a:rPr lang="ko-KR" altLang="en-US" sz="1300" spc="-150" dirty="0" smtClean="0">
                <a:latin typeface="맑은 고딕" pitchFamily="50" charset="-127"/>
                <a:ea typeface="맑은 고딕" pitchFamily="50" charset="-127"/>
              </a:rPr>
              <a:t>시기별로 연표에</a:t>
            </a:r>
            <a:endParaRPr lang="en-US" altLang="ko-KR" sz="1300" spc="-150" dirty="0" smtClean="0">
              <a:latin typeface="맑은 고딕" pitchFamily="50" charset="-127"/>
              <a:ea typeface="맑은 고딕" pitchFamily="50" charset="-127"/>
            </a:endParaRPr>
          </a:p>
          <a:p>
            <a:pPr algn="just"/>
            <a:r>
              <a:rPr lang="ko-KR" altLang="en-US" sz="1300" spc="-150" dirty="0" smtClean="0">
                <a:latin typeface="맑은 고딕" pitchFamily="50" charset="-127"/>
                <a:ea typeface="맑은 고딕" pitchFamily="50" charset="-127"/>
              </a:rPr>
              <a:t>공룡 </a:t>
            </a:r>
            <a:r>
              <a:rPr lang="ko-KR" altLang="en-US" sz="1300" spc="-150" dirty="0" err="1" smtClean="0">
                <a:latin typeface="맑은 고딕" pitchFamily="50" charset="-127"/>
                <a:ea typeface="맑은 고딕" pitchFamily="50" charset="-127"/>
              </a:rPr>
              <a:t>붙임딱지를</a:t>
            </a:r>
            <a:endParaRPr lang="en-US" altLang="ko-KR" sz="1300" spc="-150" dirty="0" smtClean="0">
              <a:latin typeface="맑은 고딕" pitchFamily="50" charset="-127"/>
              <a:ea typeface="맑은 고딕" pitchFamily="50" charset="-127"/>
            </a:endParaRPr>
          </a:p>
          <a:p>
            <a:pPr algn="just"/>
            <a:r>
              <a:rPr lang="ko-KR" altLang="en-US" sz="1300" spc="-150" dirty="0" smtClean="0">
                <a:latin typeface="맑은 고딕" pitchFamily="50" charset="-127"/>
                <a:ea typeface="맑은 고딕" pitchFamily="50" charset="-127"/>
              </a:rPr>
              <a:t>붙여 보세요</a:t>
            </a:r>
            <a:r>
              <a:rPr lang="en-US" altLang="ko-KR" sz="13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8452" y="4727772"/>
            <a:ext cx="2026001" cy="5014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9" name="Picture 11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9298" y="5301786"/>
            <a:ext cx="269893" cy="2636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0" name="Picture 12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1914" y="5375252"/>
            <a:ext cx="426036" cy="161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" name="Picture 13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6445" y="5368976"/>
            <a:ext cx="436428" cy="166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2" name="Picture 14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3802" y="5301786"/>
            <a:ext cx="276170" cy="2698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3" name="타원 72"/>
          <p:cNvSpPr/>
          <p:nvPr/>
        </p:nvSpPr>
        <p:spPr>
          <a:xfrm>
            <a:off x="2489110" y="5229200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863600" y="2408470"/>
            <a:ext cx="5047047" cy="1111188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432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5312" y="894492"/>
            <a:ext cx="6918956" cy="473075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TextBox 85"/>
          <p:cNvSpPr txBox="1"/>
          <p:nvPr/>
        </p:nvSpPr>
        <p:spPr>
          <a:xfrm>
            <a:off x="389042" y="1007440"/>
            <a:ext cx="662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800" spc="-150" dirty="0" smtClean="0">
                <a:latin typeface="맑은 고딕" pitchFamily="50" charset="-127"/>
                <a:ea typeface="맑은 고딕" pitchFamily="50" charset="-127"/>
              </a:rPr>
              <a:t>공룡 안내서를 만들어 봅시다</a:t>
            </a:r>
            <a:r>
              <a:rPr lang="en-US" altLang="ko-KR" sz="18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답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/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</a:tr>
            </a:tbl>
          </a:graphicData>
        </a:graphic>
      </p:graphicFrame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58756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suh_h_0401_01_0008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_201_2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4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8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1. 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큰 수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0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08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수학의 힘을 키워요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55786" y="1549763"/>
            <a:ext cx="6568441" cy="4075481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2958" y="1041645"/>
            <a:ext cx="977453" cy="3351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5" name="그룹 34"/>
          <p:cNvGrpSpPr/>
          <p:nvPr/>
        </p:nvGrpSpPr>
        <p:grpSpPr>
          <a:xfrm>
            <a:off x="6624228" y="1556792"/>
            <a:ext cx="283788" cy="1980220"/>
            <a:chOff x="6607641" y="836712"/>
            <a:chExt cx="397043" cy="1821803"/>
          </a:xfrm>
        </p:grpSpPr>
        <p:sp>
          <p:nvSpPr>
            <p:cNvPr id="36" name="모서리가 둥근 직사각형 35"/>
            <p:cNvSpPr/>
            <p:nvPr/>
          </p:nvSpPr>
          <p:spPr>
            <a:xfrm>
              <a:off x="6607641" y="1304763"/>
              <a:ext cx="397039" cy="426288"/>
            </a:xfrm>
            <a:prstGeom prst="roundRect">
              <a:avLst/>
            </a:prstGeom>
            <a:solidFill>
              <a:schemeClr val="accent6">
                <a:lumMod val="50000"/>
              </a:schemeClr>
            </a:solidFill>
          </p:spPr>
          <p:txBody>
            <a:bodyPr wrap="square" lIns="0" rIns="0" anchor="ctr"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ctr"/>
              <a:r>
                <a:rPr lang="ko-KR" altLang="en-US" sz="1050" b="1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계획</a:t>
              </a:r>
              <a:endParaRPr lang="ko-KR" altLang="en-US" sz="105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" name="모서리가 둥근 직사각형 36"/>
            <p:cNvSpPr/>
            <p:nvPr/>
          </p:nvSpPr>
          <p:spPr>
            <a:xfrm>
              <a:off x="6607645" y="836712"/>
              <a:ext cx="397039" cy="426288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txBody>
            <a:bodyPr wrap="square" lIns="0" rIns="0" anchor="ctr"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ctr"/>
              <a:r>
                <a:rPr lang="ko-KR" altLang="en-US" sz="1050" b="1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문제</a:t>
              </a:r>
              <a:endParaRPr lang="ko-KR" altLang="en-US" sz="105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" name="모서리가 둥근 직사각형 37"/>
            <p:cNvSpPr/>
            <p:nvPr/>
          </p:nvSpPr>
          <p:spPr>
            <a:xfrm>
              <a:off x="6607642" y="1768494"/>
              <a:ext cx="397039" cy="426288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txBody>
            <a:bodyPr wrap="square" lIns="0" rIns="0" anchor="ctr"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ctr"/>
              <a:r>
                <a:rPr lang="ko-KR" altLang="en-US" sz="1050" b="1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실행</a:t>
              </a:r>
              <a:endParaRPr lang="ko-KR" altLang="en-US" sz="105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9" name="모서리가 둥근 직사각형 38"/>
            <p:cNvSpPr/>
            <p:nvPr/>
          </p:nvSpPr>
          <p:spPr>
            <a:xfrm>
              <a:off x="6607642" y="2232227"/>
              <a:ext cx="397039" cy="426288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txBody>
            <a:bodyPr wrap="square" lIns="0" rIns="0" anchor="ctr"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ctr"/>
              <a:r>
                <a:rPr lang="ko-KR" altLang="en-US" sz="1050" b="1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반성</a:t>
              </a:r>
              <a:endParaRPr lang="ko-KR" altLang="en-US" sz="105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41" name="TextBox 43"/>
          <p:cNvSpPr txBox="1"/>
          <p:nvPr/>
        </p:nvSpPr>
        <p:spPr>
          <a:xfrm>
            <a:off x="389044" y="1700808"/>
            <a:ext cx="6145156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다음 차례대로 공룡 안내서를 만들어 보세요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4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840658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4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8361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7" name="타원 46"/>
          <p:cNvSpPr/>
          <p:nvPr/>
        </p:nvSpPr>
        <p:spPr>
          <a:xfrm>
            <a:off x="5400092" y="5098913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4" name="Picture 1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0328" y="5310778"/>
            <a:ext cx="269893" cy="2636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6" name="Picture 1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7475" y="5377968"/>
            <a:ext cx="436428" cy="166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7" name="Picture 1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4832" y="5310778"/>
            <a:ext cx="276170" cy="2698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8" name="Picture 1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538342" y="5374172"/>
            <a:ext cx="426036" cy="161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9" name="Picture 1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078867" y="5367554"/>
            <a:ext cx="436428" cy="166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4" name="Picture 1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6251" y="5300364"/>
            <a:ext cx="269893" cy="2636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5" name="Picture 1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0755" y="5300364"/>
            <a:ext cx="276170" cy="2698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6" name="Picture 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434" y="2385191"/>
            <a:ext cx="1341520" cy="21265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7" name="모서리가 둥근 직사각형 76"/>
          <p:cNvSpPr/>
          <p:nvPr/>
        </p:nvSpPr>
        <p:spPr>
          <a:xfrm>
            <a:off x="2726586" y="2670286"/>
            <a:ext cx="2673506" cy="1478794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ko-KR" altLang="en-US" sz="1900" spc="-15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수가    </a:t>
            </a:r>
            <a:r>
              <a:rPr lang="en-US" altLang="ko-KR" sz="1900" spc="-15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        </a:t>
            </a:r>
            <a:r>
              <a:rPr lang="ko-KR" altLang="en-US" sz="1900" spc="-15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수록</a:t>
            </a:r>
            <a:endParaRPr lang="en-US" altLang="ko-KR" sz="1900" spc="-15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900" spc="-15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나타난 시기가</a:t>
            </a:r>
            <a:endParaRPr lang="en-US" altLang="ko-KR" sz="1900" spc="-15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900" spc="-15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오래된 거예요</a:t>
            </a:r>
            <a:r>
              <a:rPr lang="en-US" altLang="ko-KR" sz="1900" spc="-15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78" name="직각 삼각형 77"/>
          <p:cNvSpPr/>
          <p:nvPr/>
        </p:nvSpPr>
        <p:spPr>
          <a:xfrm rot="5400000" flipV="1">
            <a:off x="2493013" y="3283120"/>
            <a:ext cx="195359" cy="312420"/>
          </a:xfrm>
          <a:prstGeom prst="rtTriangle">
            <a:avLst/>
          </a:prstGeom>
          <a:solidFill>
            <a:schemeClr val="accent3">
              <a:lumMod val="60000"/>
              <a:lumOff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79" name="직사각형 78"/>
          <p:cNvSpPr/>
          <p:nvPr/>
        </p:nvSpPr>
        <p:spPr bwMode="auto">
          <a:xfrm>
            <a:off x="3779912" y="2810824"/>
            <a:ext cx="720100" cy="43815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900" b="1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클</a:t>
            </a:r>
            <a:endParaRPr kumimoji="1" lang="ko-KR" altLang="en-US" sz="1900" b="1" i="0" u="none" strike="noStrike" cap="none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81" name="그림 80">
            <a:extLst>
              <a:ext uri="{FF2B5EF4-FFF2-40B4-BE49-F238E27FC236}">
                <a16:creationId xmlns:a16="http://schemas.microsoft.com/office/drawing/2014/main" xmlns="" id="{DEEB3194-430D-4A4E-8DEF-5B08710B8A7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320012" y="2649912"/>
            <a:ext cx="360000" cy="35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249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5312" y="894492"/>
            <a:ext cx="6918956" cy="473075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TextBox 85"/>
          <p:cNvSpPr txBox="1"/>
          <p:nvPr/>
        </p:nvSpPr>
        <p:spPr>
          <a:xfrm>
            <a:off x="389042" y="1007440"/>
            <a:ext cx="662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800" spc="-150" dirty="0" smtClean="0">
                <a:latin typeface="맑은 고딕" pitchFamily="50" charset="-127"/>
                <a:ea typeface="맑은 고딕" pitchFamily="50" charset="-127"/>
              </a:rPr>
              <a:t>공룡 안내서를 만들어 봅시다</a:t>
            </a:r>
            <a:r>
              <a:rPr lang="en-US" altLang="ko-KR" sz="18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24776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지시문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볼드 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공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룡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,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드래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그</a:t>
            </a:r>
            <a:endParaRPr lang="en-US" altLang="ko-KR" sz="1000" dirty="0">
              <a:latin typeface="맑은 고딕" pitchFamily="50" charset="-127"/>
              <a:ea typeface="맑은 고딕" pitchFamily="50" charset="-127"/>
              <a:sym typeface="Wingdings" panose="05000000000000000000" pitchFamily="2" charset="2"/>
            </a:endParaRPr>
          </a:p>
          <a:p>
            <a:pPr eaLnBrk="1" hangingPunct="1">
              <a:spcBef>
                <a:spcPts val="300"/>
              </a:spcBef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드래그 앤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드롭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기능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이너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버튼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페이지 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개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>
              <a:spcBef>
                <a:spcPts val="300"/>
              </a:spcBef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4.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답 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>
              <a:spcBef>
                <a:spcPts val="300"/>
              </a:spcBef>
            </a:pPr>
            <a:r>
              <a:rPr lang="en-US" altLang="ko-KR" sz="10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10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정답 화면</a:t>
            </a:r>
            <a:r>
              <a:rPr lang="en-US" altLang="ko-KR" sz="10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]</a:t>
            </a: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/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</a:tr>
            </a:tbl>
          </a:graphicData>
        </a:graphic>
      </p:graphicFrame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58756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suh_h_0401_01_0008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_201_2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4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8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1. 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큰 수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0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08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수학의 힘을 키워요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55786" y="1549763"/>
            <a:ext cx="6568441" cy="4075481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2958" y="1041645"/>
            <a:ext cx="977453" cy="3351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5" name="그룹 34"/>
          <p:cNvGrpSpPr/>
          <p:nvPr/>
        </p:nvGrpSpPr>
        <p:grpSpPr>
          <a:xfrm>
            <a:off x="6624228" y="1556792"/>
            <a:ext cx="283788" cy="1980220"/>
            <a:chOff x="6607641" y="836712"/>
            <a:chExt cx="397043" cy="1821803"/>
          </a:xfrm>
        </p:grpSpPr>
        <p:sp>
          <p:nvSpPr>
            <p:cNvPr id="36" name="모서리가 둥근 직사각형 35"/>
            <p:cNvSpPr/>
            <p:nvPr/>
          </p:nvSpPr>
          <p:spPr>
            <a:xfrm>
              <a:off x="6607641" y="1304763"/>
              <a:ext cx="397039" cy="426288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txBody>
            <a:bodyPr wrap="square" lIns="0" rIns="0" anchor="ctr"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ctr"/>
              <a:r>
                <a:rPr lang="ko-KR" altLang="en-US" sz="1050" b="1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계획</a:t>
              </a:r>
              <a:endParaRPr lang="ko-KR" altLang="en-US" sz="105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" name="모서리가 둥근 직사각형 36"/>
            <p:cNvSpPr/>
            <p:nvPr/>
          </p:nvSpPr>
          <p:spPr>
            <a:xfrm>
              <a:off x="6607645" y="836712"/>
              <a:ext cx="397039" cy="426288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txBody>
            <a:bodyPr wrap="square" lIns="0" rIns="0" anchor="ctr"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ctr"/>
              <a:r>
                <a:rPr lang="ko-KR" altLang="en-US" sz="1050" b="1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문제</a:t>
              </a:r>
              <a:endParaRPr lang="ko-KR" altLang="en-US" sz="105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" name="모서리가 둥근 직사각형 37"/>
            <p:cNvSpPr/>
            <p:nvPr/>
          </p:nvSpPr>
          <p:spPr>
            <a:xfrm>
              <a:off x="6607642" y="1768494"/>
              <a:ext cx="397039" cy="426288"/>
            </a:xfrm>
            <a:prstGeom prst="roundRect">
              <a:avLst/>
            </a:prstGeom>
            <a:solidFill>
              <a:schemeClr val="accent6">
                <a:lumMod val="50000"/>
              </a:schemeClr>
            </a:solidFill>
          </p:spPr>
          <p:txBody>
            <a:bodyPr wrap="square" lIns="0" rIns="0" anchor="ctr"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ctr"/>
              <a:r>
                <a:rPr lang="ko-KR" altLang="en-US" sz="1050" b="1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실행</a:t>
              </a:r>
              <a:endParaRPr lang="ko-KR" altLang="en-US" sz="105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9" name="모서리가 둥근 직사각형 38"/>
            <p:cNvSpPr/>
            <p:nvPr/>
          </p:nvSpPr>
          <p:spPr>
            <a:xfrm>
              <a:off x="6607642" y="2232227"/>
              <a:ext cx="397039" cy="426288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txBody>
            <a:bodyPr wrap="square" lIns="0" rIns="0" anchor="ctr"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ctr"/>
              <a:r>
                <a:rPr lang="ko-KR" altLang="en-US" sz="1050" b="1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반성</a:t>
              </a:r>
              <a:endParaRPr lang="ko-KR" altLang="en-US" sz="105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44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8361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4" name="Picture 1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238" y="5310778"/>
            <a:ext cx="269893" cy="2636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6" name="Picture 1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6939" y="5377968"/>
            <a:ext cx="436428" cy="166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7" name="Picture 1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4296" y="5310778"/>
            <a:ext cx="276170" cy="2698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8" name="Picture 1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002342" y="5382275"/>
            <a:ext cx="426036" cy="161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9502" y="1032279"/>
            <a:ext cx="1126736" cy="3157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" name="TextBox 44"/>
          <p:cNvSpPr txBox="1"/>
          <p:nvPr/>
        </p:nvSpPr>
        <p:spPr>
          <a:xfrm>
            <a:off x="4535996" y="1068995"/>
            <a:ext cx="9860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pc="-150" dirty="0" smtClean="0">
                <a:latin typeface="맑은 고딕" pitchFamily="50" charset="-127"/>
                <a:ea typeface="맑은 고딕" pitchFamily="50" charset="-127"/>
              </a:rPr>
              <a:t>준비물 </a:t>
            </a:r>
            <a:r>
              <a:rPr lang="en-US" altLang="ko-KR" spc="-150" dirty="0" smtClean="0">
                <a:latin typeface="맑은 고딕" pitchFamily="50" charset="-127"/>
                <a:ea typeface="맑은 고딕" pitchFamily="50" charset="-127"/>
              </a:rPr>
              <a:t>165</a:t>
            </a:r>
            <a:r>
              <a:rPr lang="ko-KR" altLang="en-US" spc="-150" dirty="0" smtClean="0">
                <a:latin typeface="맑은 고딕" pitchFamily="50" charset="-127"/>
                <a:ea typeface="맑은 고딕" pitchFamily="50" charset="-127"/>
              </a:rPr>
              <a:t>쪽</a:t>
            </a:r>
            <a:endParaRPr lang="en-US" altLang="ko-KR" spc="-15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696"/>
          <a:stretch/>
        </p:blipFill>
        <p:spPr bwMode="auto">
          <a:xfrm>
            <a:off x="159457" y="3587503"/>
            <a:ext cx="5816699" cy="13896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" name="TextBox 45"/>
          <p:cNvSpPr txBox="1"/>
          <p:nvPr/>
        </p:nvSpPr>
        <p:spPr>
          <a:xfrm>
            <a:off x="907165" y="4931876"/>
            <a:ext cx="12525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600" spc="-150" dirty="0" smtClean="0"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ko-KR" altLang="en-US" sz="1600" spc="-150" dirty="0" smtClean="0">
                <a:latin typeface="맑은 고딕" pitchFamily="50" charset="-127"/>
                <a:ea typeface="맑은 고딕" pitchFamily="50" charset="-127"/>
              </a:rPr>
              <a:t>억 년 전</a:t>
            </a:r>
            <a:endParaRPr lang="en-US" altLang="ko-KR" sz="1600" spc="-15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1915276" y="4931643"/>
            <a:ext cx="17421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600" spc="-150" dirty="0" smtClean="0">
                <a:latin typeface="맑은 고딕" pitchFamily="50" charset="-127"/>
                <a:ea typeface="맑은 고딕" pitchFamily="50" charset="-127"/>
              </a:rPr>
              <a:t>1</a:t>
            </a:r>
            <a:r>
              <a:rPr lang="ko-KR" altLang="en-US" sz="1600" spc="-150" dirty="0" smtClean="0">
                <a:latin typeface="맑은 고딕" pitchFamily="50" charset="-127"/>
                <a:ea typeface="맑은 고딕" pitchFamily="50" charset="-127"/>
              </a:rPr>
              <a:t>억 </a:t>
            </a:r>
            <a:r>
              <a:rPr lang="en-US" altLang="ko-KR" sz="1600" spc="-150" dirty="0" smtClean="0">
                <a:latin typeface="맑은 고딕" pitchFamily="50" charset="-127"/>
                <a:ea typeface="맑은 고딕" pitchFamily="50" charset="-127"/>
              </a:rPr>
              <a:t>5</a:t>
            </a:r>
            <a:r>
              <a:rPr lang="ko-KR" altLang="en-US" sz="1600" spc="-150" dirty="0" smtClean="0">
                <a:latin typeface="맑은 고딕" pitchFamily="50" charset="-127"/>
                <a:ea typeface="맑은 고딕" pitchFamily="50" charset="-127"/>
              </a:rPr>
              <a:t>천만 년 전</a:t>
            </a:r>
            <a:endParaRPr lang="en-US" altLang="ko-KR" sz="1600" spc="-15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3297890" y="4936175"/>
            <a:ext cx="11300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600" spc="-150" dirty="0" smtClean="0">
                <a:latin typeface="맑은 고딕" pitchFamily="50" charset="-127"/>
                <a:ea typeface="맑은 고딕" pitchFamily="50" charset="-127"/>
              </a:rPr>
              <a:t>1</a:t>
            </a:r>
            <a:r>
              <a:rPr lang="ko-KR" altLang="en-US" sz="1600" spc="-150" dirty="0" smtClean="0">
                <a:latin typeface="맑은 고딕" pitchFamily="50" charset="-127"/>
                <a:ea typeface="맑은 고딕" pitchFamily="50" charset="-127"/>
              </a:rPr>
              <a:t>억 년 전</a:t>
            </a:r>
            <a:endParaRPr lang="en-US" altLang="ko-KR" sz="1600" spc="-15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4463988" y="4931643"/>
            <a:ext cx="11300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600" spc="-150" smtClean="0">
                <a:latin typeface="맑은 고딕" pitchFamily="50" charset="-127"/>
                <a:ea typeface="맑은 고딕" pitchFamily="50" charset="-127"/>
              </a:rPr>
              <a:t>5</a:t>
            </a:r>
            <a:r>
              <a:rPr lang="ko-KR" altLang="en-US" sz="1600" spc="-150" dirty="0" smtClean="0">
                <a:latin typeface="맑은 고딕" pitchFamily="50" charset="-127"/>
                <a:ea typeface="맑은 고딕" pitchFamily="50" charset="-127"/>
              </a:rPr>
              <a:t>천만 년 전</a:t>
            </a:r>
            <a:endParaRPr lang="en-US" altLang="ko-KR" sz="1600" spc="-15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959342" y="4626657"/>
            <a:ext cx="7199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spc="-150" smtClean="0">
                <a:latin typeface="맑은 고딕" pitchFamily="50" charset="-127"/>
                <a:ea typeface="맑은 고딕" pitchFamily="50" charset="-127"/>
              </a:rPr>
              <a:t>현</a:t>
            </a:r>
            <a:r>
              <a:rPr lang="ko-KR" altLang="en-US" sz="1600" spc="-150">
                <a:latin typeface="맑은 고딕" pitchFamily="50" charset="-127"/>
                <a:ea typeface="맑은 고딕" pitchFamily="50" charset="-127"/>
              </a:rPr>
              <a:t>재</a:t>
            </a:r>
            <a:endParaRPr lang="en-US" altLang="ko-KR" sz="1600" spc="-150" dirty="0" smtClean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60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9228474"/>
              </p:ext>
            </p:extLst>
          </p:nvPr>
        </p:nvGraphicFramePr>
        <p:xfrm>
          <a:off x="115384" y="6129300"/>
          <a:ext cx="6688864" cy="457200"/>
        </p:xfrm>
        <a:graphic>
          <a:graphicData uri="http://schemas.openxmlformats.org/drawingml/2006/table">
            <a:tbl>
              <a:tblPr/>
              <a:tblGrid>
                <a:gridCol w="858104"/>
                <a:gridCol w="5830760"/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1_powerup_page3_obj1~4.svg / 1_powerup_page4_bg.png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한대희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(2022)\4-1\3_002_2015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개정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4-1 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지도서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\app\resource\contents\lesson01\ops\1\images\1_powerup</a:t>
                      </a: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61" name="Picture 4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5218"/>
          <a:stretch/>
        </p:blipFill>
        <p:spPr bwMode="auto">
          <a:xfrm>
            <a:off x="175964" y="2984263"/>
            <a:ext cx="5816699" cy="552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" name="모서리가 둥근 직사각형 61"/>
          <p:cNvSpPr/>
          <p:nvPr/>
        </p:nvSpPr>
        <p:spPr>
          <a:xfrm>
            <a:off x="372765" y="1907221"/>
            <a:ext cx="5999435" cy="1017723"/>
          </a:xfrm>
          <a:prstGeom prst="roundRect">
            <a:avLst/>
          </a:prstGeom>
          <a:noFill/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TextBox 43"/>
          <p:cNvSpPr txBox="1"/>
          <p:nvPr/>
        </p:nvSpPr>
        <p:spPr>
          <a:xfrm>
            <a:off x="4824028" y="1604381"/>
            <a:ext cx="1764195" cy="2308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spc="-150" dirty="0" smtClean="0">
                <a:latin typeface="맑은 고딕" pitchFamily="50" charset="-127"/>
                <a:ea typeface="맑은 고딕" pitchFamily="50" charset="-127"/>
              </a:rPr>
              <a:t>공룡</a:t>
            </a:r>
            <a:r>
              <a:rPr lang="ko-KR" altLang="en-US" sz="900" spc="-150" dirty="0" smtClean="0">
                <a:latin typeface="맑은 고딕" pitchFamily="50" charset="-127"/>
                <a:ea typeface="맑은 고딕" pitchFamily="50" charset="-127"/>
              </a:rPr>
              <a:t>을</a:t>
            </a:r>
            <a:r>
              <a:rPr lang="ko-KR" altLang="en-US" sz="900" b="1" spc="-15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900" b="1" spc="-150" dirty="0">
                <a:latin typeface="맑은 고딕" pitchFamily="50" charset="-127"/>
                <a:ea typeface="맑은 고딕" pitchFamily="50" charset="-127"/>
              </a:rPr>
              <a:t>드래그</a:t>
            </a:r>
            <a:r>
              <a:rPr lang="ko-KR" altLang="en-US" sz="900" spc="-150" dirty="0">
                <a:latin typeface="맑은 고딕" pitchFamily="50" charset="-127"/>
                <a:ea typeface="맑은 고딕" pitchFamily="50" charset="-127"/>
              </a:rPr>
              <a:t>하여 옮기세요</a:t>
            </a:r>
            <a:r>
              <a:rPr lang="en-US" altLang="ko-KR" sz="9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64" name="타원 63"/>
          <p:cNvSpPr/>
          <p:nvPr/>
        </p:nvSpPr>
        <p:spPr>
          <a:xfrm>
            <a:off x="4746657" y="137677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5" name="타원 64"/>
          <p:cNvSpPr/>
          <p:nvPr/>
        </p:nvSpPr>
        <p:spPr>
          <a:xfrm>
            <a:off x="335726" y="1678451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7" name="타원 46"/>
          <p:cNvSpPr/>
          <p:nvPr/>
        </p:nvSpPr>
        <p:spPr>
          <a:xfrm>
            <a:off x="5400092" y="5098913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6" name="타원 65"/>
          <p:cNvSpPr/>
          <p:nvPr/>
        </p:nvSpPr>
        <p:spPr>
          <a:xfrm>
            <a:off x="2375756" y="5231027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778" y="1928560"/>
            <a:ext cx="1303672" cy="9344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4562" y="1928560"/>
            <a:ext cx="1356528" cy="9534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7" name="Picture 7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3638" y="1916434"/>
            <a:ext cx="1431615" cy="9677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8" name="Picture 8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8898" y="1946507"/>
            <a:ext cx="1394681" cy="9376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9" name="Picture 9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95" y="3283155"/>
            <a:ext cx="2133505" cy="8883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483995" y="1970555"/>
            <a:ext cx="5689584" cy="913619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1157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5312" y="894492"/>
            <a:ext cx="6918956" cy="473075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TextBox 85"/>
          <p:cNvSpPr txBox="1"/>
          <p:nvPr/>
        </p:nvSpPr>
        <p:spPr>
          <a:xfrm>
            <a:off x="389042" y="1007440"/>
            <a:ext cx="662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800" spc="-150" dirty="0" smtClean="0">
                <a:latin typeface="맑은 고딕" pitchFamily="50" charset="-127"/>
                <a:ea typeface="맑은 고딕" pitchFamily="50" charset="-127"/>
              </a:rPr>
              <a:t>공룡 안내서를 만들어 봅시다</a:t>
            </a:r>
            <a:r>
              <a:rPr lang="en-US" altLang="ko-KR" sz="18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784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예 보기 클릭 시 풀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팝업창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다음 슬라이드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)</a:t>
            </a:r>
            <a:endParaRPr lang="en-US" altLang="ko-KR" sz="1000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/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</a:tr>
            </a:tbl>
          </a:graphicData>
        </a:graphic>
      </p:graphicFrame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58756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suh_h_0401_01_0008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_201_2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4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8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1. 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큰 수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0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08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수학의 힘을 키워요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55786" y="1549763"/>
            <a:ext cx="6568441" cy="4075481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2958" y="1041645"/>
            <a:ext cx="977453" cy="3351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5" name="그룹 34"/>
          <p:cNvGrpSpPr/>
          <p:nvPr/>
        </p:nvGrpSpPr>
        <p:grpSpPr>
          <a:xfrm>
            <a:off x="6624228" y="1556792"/>
            <a:ext cx="283788" cy="1980220"/>
            <a:chOff x="6607641" y="836712"/>
            <a:chExt cx="397043" cy="1821803"/>
          </a:xfrm>
        </p:grpSpPr>
        <p:sp>
          <p:nvSpPr>
            <p:cNvPr id="36" name="모서리가 둥근 직사각형 35"/>
            <p:cNvSpPr/>
            <p:nvPr/>
          </p:nvSpPr>
          <p:spPr>
            <a:xfrm>
              <a:off x="6607641" y="1304763"/>
              <a:ext cx="397039" cy="426288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txBody>
            <a:bodyPr wrap="square" lIns="0" rIns="0" anchor="ctr"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ctr"/>
              <a:r>
                <a:rPr lang="ko-KR" altLang="en-US" sz="1050" b="1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계획</a:t>
              </a:r>
              <a:endParaRPr lang="ko-KR" altLang="en-US" sz="105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" name="모서리가 둥근 직사각형 36"/>
            <p:cNvSpPr/>
            <p:nvPr/>
          </p:nvSpPr>
          <p:spPr>
            <a:xfrm>
              <a:off x="6607645" y="836712"/>
              <a:ext cx="397039" cy="426288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txBody>
            <a:bodyPr wrap="square" lIns="0" rIns="0" anchor="ctr"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ctr"/>
              <a:r>
                <a:rPr lang="ko-KR" altLang="en-US" sz="1050" b="1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문제</a:t>
              </a:r>
              <a:endParaRPr lang="ko-KR" altLang="en-US" sz="105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" name="모서리가 둥근 직사각형 37"/>
            <p:cNvSpPr/>
            <p:nvPr/>
          </p:nvSpPr>
          <p:spPr>
            <a:xfrm>
              <a:off x="6607642" y="1768494"/>
              <a:ext cx="397039" cy="426288"/>
            </a:xfrm>
            <a:prstGeom prst="roundRect">
              <a:avLst/>
            </a:prstGeom>
            <a:solidFill>
              <a:schemeClr val="accent6">
                <a:lumMod val="50000"/>
              </a:schemeClr>
            </a:solidFill>
          </p:spPr>
          <p:txBody>
            <a:bodyPr wrap="square" lIns="0" rIns="0" anchor="ctr"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ctr"/>
              <a:r>
                <a:rPr lang="ko-KR" altLang="en-US" sz="1050" b="1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실행</a:t>
              </a:r>
              <a:endParaRPr lang="ko-KR" altLang="en-US" sz="105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9" name="모서리가 둥근 직사각형 38"/>
            <p:cNvSpPr/>
            <p:nvPr/>
          </p:nvSpPr>
          <p:spPr>
            <a:xfrm>
              <a:off x="6607642" y="2232227"/>
              <a:ext cx="397039" cy="426288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txBody>
            <a:bodyPr wrap="square" lIns="0" rIns="0" anchor="ctr"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ctr"/>
              <a:r>
                <a:rPr lang="ko-KR" altLang="en-US" sz="1050" b="1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반성</a:t>
              </a:r>
              <a:endParaRPr lang="ko-KR" altLang="en-US" sz="105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54" name="Picture 1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238" y="5310778"/>
            <a:ext cx="269893" cy="2636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6" name="Picture 1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6939" y="5377968"/>
            <a:ext cx="436428" cy="166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7" name="Picture 1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4296" y="5310778"/>
            <a:ext cx="276170" cy="2698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8" name="Picture 1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002342" y="5382275"/>
            <a:ext cx="426036" cy="161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6" name="TextBox 45"/>
          <p:cNvSpPr txBox="1"/>
          <p:nvPr/>
        </p:nvSpPr>
        <p:spPr>
          <a:xfrm>
            <a:off x="907165" y="3518195"/>
            <a:ext cx="12525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600" spc="-150" dirty="0" smtClean="0"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ko-KR" altLang="en-US" sz="1600" spc="-150" dirty="0" smtClean="0">
                <a:latin typeface="맑은 고딕" pitchFamily="50" charset="-127"/>
                <a:ea typeface="맑은 고딕" pitchFamily="50" charset="-127"/>
              </a:rPr>
              <a:t>억 년 전</a:t>
            </a:r>
            <a:endParaRPr lang="en-US" altLang="ko-KR" sz="1600" spc="-15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1915276" y="3517962"/>
            <a:ext cx="17421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600" spc="-150" dirty="0" smtClean="0">
                <a:latin typeface="맑은 고딕" pitchFamily="50" charset="-127"/>
                <a:ea typeface="맑은 고딕" pitchFamily="50" charset="-127"/>
              </a:rPr>
              <a:t>1</a:t>
            </a:r>
            <a:r>
              <a:rPr lang="ko-KR" altLang="en-US" sz="1600" spc="-150" dirty="0" smtClean="0">
                <a:latin typeface="맑은 고딕" pitchFamily="50" charset="-127"/>
                <a:ea typeface="맑은 고딕" pitchFamily="50" charset="-127"/>
              </a:rPr>
              <a:t>억 </a:t>
            </a:r>
            <a:r>
              <a:rPr lang="en-US" altLang="ko-KR" sz="1600" spc="-150" dirty="0" smtClean="0">
                <a:latin typeface="맑은 고딕" pitchFamily="50" charset="-127"/>
                <a:ea typeface="맑은 고딕" pitchFamily="50" charset="-127"/>
              </a:rPr>
              <a:t>5</a:t>
            </a:r>
            <a:r>
              <a:rPr lang="ko-KR" altLang="en-US" sz="1600" spc="-150" dirty="0" smtClean="0">
                <a:latin typeface="맑은 고딕" pitchFamily="50" charset="-127"/>
                <a:ea typeface="맑은 고딕" pitchFamily="50" charset="-127"/>
              </a:rPr>
              <a:t>천만 년 전</a:t>
            </a:r>
            <a:endParaRPr lang="en-US" altLang="ko-KR" sz="1600" spc="-15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3297890" y="3522494"/>
            <a:ext cx="11300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600" spc="-150" dirty="0" smtClean="0">
                <a:latin typeface="맑은 고딕" pitchFamily="50" charset="-127"/>
                <a:ea typeface="맑은 고딕" pitchFamily="50" charset="-127"/>
              </a:rPr>
              <a:t>1</a:t>
            </a:r>
            <a:r>
              <a:rPr lang="ko-KR" altLang="en-US" sz="1600" spc="-150" dirty="0" smtClean="0">
                <a:latin typeface="맑은 고딕" pitchFamily="50" charset="-127"/>
                <a:ea typeface="맑은 고딕" pitchFamily="50" charset="-127"/>
              </a:rPr>
              <a:t>억 년 전</a:t>
            </a:r>
            <a:endParaRPr lang="en-US" altLang="ko-KR" sz="1600" spc="-15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4463988" y="3517962"/>
            <a:ext cx="11300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600" spc="-150" smtClean="0">
                <a:latin typeface="맑은 고딕" pitchFamily="50" charset="-127"/>
                <a:ea typeface="맑은 고딕" pitchFamily="50" charset="-127"/>
              </a:rPr>
              <a:t>5</a:t>
            </a:r>
            <a:r>
              <a:rPr lang="ko-KR" altLang="en-US" sz="1600" spc="-150" dirty="0" smtClean="0">
                <a:latin typeface="맑은 고딕" pitchFamily="50" charset="-127"/>
                <a:ea typeface="맑은 고딕" pitchFamily="50" charset="-127"/>
              </a:rPr>
              <a:t>천만 년 전</a:t>
            </a:r>
            <a:endParaRPr lang="en-US" altLang="ko-KR" sz="1600" spc="-15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959342" y="3212976"/>
            <a:ext cx="7199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spc="-150" dirty="0" smtClean="0">
                <a:latin typeface="맑은 고딕" pitchFamily="50" charset="-127"/>
                <a:ea typeface="맑은 고딕" pitchFamily="50" charset="-127"/>
              </a:rPr>
              <a:t>현</a:t>
            </a:r>
            <a:r>
              <a:rPr lang="ko-KR" altLang="en-US" sz="1600" spc="-150" dirty="0">
                <a:latin typeface="맑은 고딕" pitchFamily="50" charset="-127"/>
                <a:ea typeface="맑은 고딕" pitchFamily="50" charset="-127"/>
              </a:rPr>
              <a:t>재</a:t>
            </a:r>
            <a:endParaRPr lang="en-US" altLang="ko-KR" sz="1600" spc="-15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5" y="1628800"/>
            <a:ext cx="5933776" cy="18795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" name="Picture 1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457479" y="5391017"/>
            <a:ext cx="426036" cy="161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7" name="Picture 1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7146" y="5377968"/>
            <a:ext cx="436428" cy="166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9" name="그림 68">
            <a:extLst>
              <a:ext uri="{FF2B5EF4-FFF2-40B4-BE49-F238E27FC236}">
                <a16:creationId xmlns="" xmlns:a16="http://schemas.microsoft.com/office/drawing/2014/main" id="{7747FD6F-C544-4BC9-B5F0-A2437BD739EA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112" y="5289315"/>
            <a:ext cx="953761" cy="299925"/>
          </a:xfrm>
          <a:prstGeom prst="rect">
            <a:avLst/>
          </a:prstGeom>
        </p:spPr>
      </p:pic>
      <p:sp>
        <p:nvSpPr>
          <p:cNvPr id="47" name="타원 46"/>
          <p:cNvSpPr/>
          <p:nvPr/>
        </p:nvSpPr>
        <p:spPr>
          <a:xfrm>
            <a:off x="5400092" y="5098913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0" name="Picture 3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9502" y="1032279"/>
            <a:ext cx="1126736" cy="3157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" name="TextBox 40"/>
          <p:cNvSpPr txBox="1"/>
          <p:nvPr/>
        </p:nvSpPr>
        <p:spPr>
          <a:xfrm>
            <a:off x="4535996" y="1068995"/>
            <a:ext cx="9860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pc="-150" dirty="0" smtClean="0">
                <a:latin typeface="맑은 고딕" pitchFamily="50" charset="-127"/>
                <a:ea typeface="맑은 고딕" pitchFamily="50" charset="-127"/>
              </a:rPr>
              <a:t>준비물 </a:t>
            </a:r>
            <a:r>
              <a:rPr lang="en-US" altLang="ko-KR" spc="-150" dirty="0" smtClean="0">
                <a:latin typeface="맑은 고딕" pitchFamily="50" charset="-127"/>
                <a:ea typeface="맑은 고딕" pitchFamily="50" charset="-127"/>
              </a:rPr>
              <a:t>165</a:t>
            </a:r>
            <a:r>
              <a:rPr lang="ko-KR" altLang="en-US" spc="-150" dirty="0" smtClean="0">
                <a:latin typeface="맑은 고딕" pitchFamily="50" charset="-127"/>
                <a:ea typeface="맑은 고딕" pitchFamily="50" charset="-127"/>
              </a:rPr>
              <a:t>쪽</a:t>
            </a:r>
            <a:endParaRPr lang="en-US" altLang="ko-KR" spc="-150" dirty="0" smtClean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94217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/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</a:tr>
            </a:tbl>
          </a:graphicData>
        </a:graphic>
      </p:graphicFrame>
      <p:sp>
        <p:nvSpPr>
          <p:cNvPr id="48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suh_h_0401_01_0008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_201_2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4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8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1. 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큰 수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0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08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수학의 힘을 키워요</a:t>
            </a:r>
          </a:p>
        </p:txBody>
      </p:sp>
      <p:pic>
        <p:nvPicPr>
          <p:cNvPr id="4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2319" y="698760"/>
            <a:ext cx="361949" cy="357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2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2849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b="1" dirty="0" smtClean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</a:pPr>
            <a:r>
              <a:rPr lang="en-US" altLang="ko-KR" sz="1000" b="1" dirty="0" smtClean="0">
                <a:latin typeface="맑은 고딕" pitchFamily="50" charset="-127"/>
                <a:ea typeface="맑은 고딕" pitchFamily="50" charset="-127"/>
              </a:rPr>
              <a:t>&lt;</a:t>
            </a:r>
            <a:r>
              <a:rPr lang="ko-KR" altLang="en-US" sz="1000" b="1" dirty="0" smtClean="0">
                <a:latin typeface="맑은 고딕" pitchFamily="50" charset="-127"/>
                <a:ea typeface="맑은 고딕" pitchFamily="50" charset="-127"/>
              </a:rPr>
              <a:t>예 보기 버튼 클릭 시 나타나는 화면</a:t>
            </a:r>
            <a:r>
              <a:rPr lang="en-US" altLang="ko-KR" sz="1000" b="1" dirty="0" smtClean="0">
                <a:latin typeface="맑은 고딕" pitchFamily="50" charset="-127"/>
                <a:ea typeface="맑은 고딕" pitchFamily="50" charset="-127"/>
              </a:rPr>
              <a:t>&gt;</a:t>
            </a:r>
          </a:p>
          <a:p>
            <a:pPr eaLnBrk="1" hangingPunct="1">
              <a:spcBef>
                <a:spcPts val="300"/>
              </a:spcBef>
            </a:pPr>
            <a:endParaRPr lang="en-US" altLang="ko-KR" sz="1000" b="1" dirty="0" smtClean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들여쓰기와 줄 바꿈 왼쪽 화면과 동일함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텍스트 사이즈는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팝업창에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스크롤 생기지 않게 맞춰주세요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325437" y="944724"/>
            <a:ext cx="6262787" cy="480131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공룡 </a:t>
            </a:r>
            <a:r>
              <a:rPr lang="ko-KR" altLang="en-US" sz="17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체험관에서</a:t>
            </a:r>
            <a:r>
              <a:rPr lang="ko-KR" altLang="en-US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만난 공룡을 소개합니다</a:t>
            </a:r>
            <a:r>
              <a:rPr lang="en-US" altLang="ko-KR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endParaRPr lang="en-US" altLang="ko-KR" sz="17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/>
            <a:r>
              <a:rPr lang="ko-KR" altLang="en-US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가장 </a:t>
            </a:r>
            <a:r>
              <a:rPr lang="ko-KR" altLang="en-US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오래 전에 살았던 공룡은 </a:t>
            </a:r>
            <a:r>
              <a:rPr lang="ko-KR" altLang="en-US" sz="17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플라테오사우루스로</a:t>
            </a:r>
            <a:r>
              <a:rPr lang="ko-KR" altLang="en-US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나타난 시기는 약 </a:t>
            </a:r>
            <a:r>
              <a:rPr lang="en-US" altLang="ko-KR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억 </a:t>
            </a:r>
            <a:r>
              <a:rPr lang="en-US" altLang="ko-KR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1400</a:t>
            </a:r>
            <a:r>
              <a:rPr lang="ko-KR" altLang="en-US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만 년 전입니다</a:t>
            </a:r>
            <a:r>
              <a:rPr lang="en-US" altLang="ko-KR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최대 몸길이는 약 </a:t>
            </a:r>
            <a:r>
              <a:rPr lang="en-US" altLang="ko-KR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10 m</a:t>
            </a:r>
            <a:r>
              <a:rPr lang="ko-KR" altLang="en-US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 주로 식물을 먹고 살았으며 네 발로 이동하나 두 발로도 설 수 있습니다</a:t>
            </a:r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algn="just"/>
            <a:r>
              <a:rPr lang="ko-KR" altLang="en-US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그 </a:t>
            </a:r>
            <a:r>
              <a:rPr lang="ko-KR" altLang="en-US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다음에 살았던 공룡은 </a:t>
            </a:r>
            <a:r>
              <a:rPr lang="ko-KR" altLang="en-US" sz="17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브라키오사우루스로</a:t>
            </a:r>
            <a:r>
              <a:rPr lang="ko-KR" altLang="en-US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나타난 시기가 약 </a:t>
            </a:r>
            <a:r>
              <a:rPr lang="en-US" altLang="ko-KR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억 </a:t>
            </a:r>
            <a:r>
              <a:rPr lang="en-US" altLang="ko-KR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5400</a:t>
            </a:r>
            <a:r>
              <a:rPr lang="ko-KR" altLang="en-US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만 년 전입니다</a:t>
            </a:r>
            <a:r>
              <a:rPr lang="en-US" altLang="ko-KR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목이 아주 길어 높은 곳의 식물을 먹었고 최대 몸길이가 약 </a:t>
            </a:r>
            <a:r>
              <a:rPr lang="en-US" altLang="ko-KR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28 m</a:t>
            </a:r>
            <a:r>
              <a:rPr lang="ko-KR" altLang="en-US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 이 큰 몸집을 유지하기 위해 하루에 </a:t>
            </a:r>
            <a:r>
              <a:rPr lang="en-US" altLang="ko-KR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200~400 kg</a:t>
            </a:r>
            <a:r>
              <a:rPr lang="ko-KR" altLang="en-US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먹이를 먹었습니다</a:t>
            </a:r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algn="just"/>
            <a:r>
              <a:rPr lang="ko-KR" altLang="en-US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세 </a:t>
            </a:r>
            <a:r>
              <a:rPr lang="ko-KR" altLang="en-US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번째로 살았던 공룡은 </a:t>
            </a:r>
            <a:r>
              <a:rPr lang="ko-KR" altLang="en-US" sz="17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스피노사우루스로</a:t>
            </a:r>
            <a:r>
              <a:rPr lang="ko-KR" altLang="en-US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나타난 시기는 약 </a:t>
            </a:r>
            <a:r>
              <a:rPr lang="en-US" altLang="ko-KR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9900</a:t>
            </a:r>
            <a:r>
              <a:rPr lang="ko-KR" altLang="en-US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만 년 전입니다</a:t>
            </a:r>
            <a:r>
              <a:rPr lang="en-US" altLang="ko-KR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최대 몸길이는 약 </a:t>
            </a:r>
            <a:r>
              <a:rPr lang="en-US" altLang="ko-KR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17 m</a:t>
            </a:r>
            <a:r>
              <a:rPr lang="ko-KR" altLang="en-US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이며 체온을 조절하는 돛 모양의 가시돌기가 있고 물고기나 죽은 동물을 먹고 살았습니다</a:t>
            </a:r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ko-KR" altLang="en-US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17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/>
            <a:r>
              <a:rPr lang="en-US" altLang="ko-KR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가장 </a:t>
            </a:r>
            <a:r>
              <a:rPr lang="ko-KR" altLang="en-US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최근에 살았던 공룡은 폭군 도마뱀이라는 뜻의 이름을 가진 티라노사우루스로 나타난 시기는 약 </a:t>
            </a:r>
            <a:r>
              <a:rPr lang="en-US" altLang="ko-KR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6800</a:t>
            </a:r>
            <a:r>
              <a:rPr lang="ko-KR" altLang="en-US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만 년 전입니다</a:t>
            </a:r>
            <a:r>
              <a:rPr lang="en-US" altLang="ko-KR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무는 힘이 사자보다 </a:t>
            </a:r>
            <a:r>
              <a:rPr lang="en-US" altLang="ko-KR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r>
              <a:rPr lang="ko-KR" altLang="en-US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배나 강했다고 하죠</a:t>
            </a:r>
            <a:r>
              <a:rPr lang="en-US" altLang="ko-KR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endParaRPr lang="en-US" altLang="ko-KR" sz="17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/>
            <a:r>
              <a:rPr lang="en-US" altLang="ko-KR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전 </a:t>
            </a:r>
            <a:r>
              <a:rPr lang="ko-KR" altLang="en-US" sz="17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브라키오사우루스가</a:t>
            </a:r>
            <a:r>
              <a:rPr lang="ko-KR" altLang="en-US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긴 목을 가진 모습이 인상 깊어서 가장 마음에 드는 공룡인데 친구들은 어떤 공룡을 좋아하나요</a:t>
            </a:r>
            <a:r>
              <a:rPr lang="en-US" altLang="ko-KR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endParaRPr lang="en-US" altLang="ko-KR" sz="1700" spc="-15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251520" y="877353"/>
            <a:ext cx="6370798" cy="4868685"/>
          </a:xfrm>
          <a:prstGeom prst="rect">
            <a:avLst/>
          </a:prstGeom>
          <a:noFill/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325437" y="763843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22350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5312" y="894492"/>
            <a:ext cx="6918956" cy="473075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TextBox 85"/>
          <p:cNvSpPr txBox="1"/>
          <p:nvPr/>
        </p:nvSpPr>
        <p:spPr>
          <a:xfrm>
            <a:off x="389042" y="1007440"/>
            <a:ext cx="662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800" spc="-150" dirty="0" smtClean="0">
                <a:latin typeface="맑은 고딕" pitchFamily="50" charset="-127"/>
                <a:ea typeface="맑은 고딕" pitchFamily="50" charset="-127"/>
              </a:rPr>
              <a:t>공룡 안내서를 만들어 봅시다</a:t>
            </a:r>
            <a:r>
              <a:rPr lang="en-US" altLang="ko-KR" sz="18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4003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Tx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천재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교과서 캐릭터 사용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처음에 캐릭터가 가운데 있음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말줄임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버튼을 클릭하면 캐릭터가 좌측으로 이동하고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우측으로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말풍선이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나타나고 내레이션이 나옴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(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다음 슬라이드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/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</a:tr>
            </a:tbl>
          </a:graphicData>
        </a:graphic>
      </p:graphicFrame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58756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suh_h_0401_01_0008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_201_2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4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8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1. 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큰 수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0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08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수학의 힘을 키워요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55786" y="1549763"/>
            <a:ext cx="6568441" cy="4075481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2958" y="1041645"/>
            <a:ext cx="977453" cy="3351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5" name="그룹 34"/>
          <p:cNvGrpSpPr/>
          <p:nvPr/>
        </p:nvGrpSpPr>
        <p:grpSpPr>
          <a:xfrm>
            <a:off x="6624228" y="1556792"/>
            <a:ext cx="283788" cy="1980220"/>
            <a:chOff x="6607641" y="836712"/>
            <a:chExt cx="397043" cy="1821803"/>
          </a:xfrm>
        </p:grpSpPr>
        <p:sp>
          <p:nvSpPr>
            <p:cNvPr id="36" name="모서리가 둥근 직사각형 35"/>
            <p:cNvSpPr/>
            <p:nvPr/>
          </p:nvSpPr>
          <p:spPr>
            <a:xfrm>
              <a:off x="6607641" y="1304763"/>
              <a:ext cx="397039" cy="426288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txBody>
            <a:bodyPr wrap="square" lIns="0" rIns="0" anchor="ctr"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ctr"/>
              <a:r>
                <a:rPr lang="ko-KR" altLang="en-US" sz="1050" b="1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계획</a:t>
              </a:r>
              <a:endParaRPr lang="ko-KR" altLang="en-US" sz="105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" name="모서리가 둥근 직사각형 36"/>
            <p:cNvSpPr/>
            <p:nvPr/>
          </p:nvSpPr>
          <p:spPr>
            <a:xfrm>
              <a:off x="6607645" y="836712"/>
              <a:ext cx="397039" cy="426288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txBody>
            <a:bodyPr wrap="square" lIns="0" rIns="0" anchor="ctr"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ctr"/>
              <a:r>
                <a:rPr lang="ko-KR" altLang="en-US" sz="1050" b="1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문제</a:t>
              </a:r>
              <a:endParaRPr lang="ko-KR" altLang="en-US" sz="105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" name="모서리가 둥근 직사각형 37"/>
            <p:cNvSpPr/>
            <p:nvPr/>
          </p:nvSpPr>
          <p:spPr>
            <a:xfrm>
              <a:off x="6607642" y="1768494"/>
              <a:ext cx="397039" cy="426288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txBody>
            <a:bodyPr wrap="square" lIns="0" rIns="0" anchor="ctr"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ctr"/>
              <a:r>
                <a:rPr lang="ko-KR" altLang="en-US" sz="1050" b="1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실행</a:t>
              </a:r>
              <a:endParaRPr lang="ko-KR" altLang="en-US" sz="105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9" name="모서리가 둥근 직사각형 38"/>
            <p:cNvSpPr/>
            <p:nvPr/>
          </p:nvSpPr>
          <p:spPr>
            <a:xfrm>
              <a:off x="6607642" y="2232227"/>
              <a:ext cx="397039" cy="426288"/>
            </a:xfrm>
            <a:prstGeom prst="roundRect">
              <a:avLst/>
            </a:prstGeom>
            <a:solidFill>
              <a:schemeClr val="accent6">
                <a:lumMod val="50000"/>
              </a:schemeClr>
            </a:solidFill>
          </p:spPr>
          <p:txBody>
            <a:bodyPr wrap="square" lIns="0" rIns="0" anchor="ctr"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ctr"/>
              <a:r>
                <a:rPr lang="ko-KR" altLang="en-US" sz="1050" b="1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반성</a:t>
              </a:r>
              <a:endParaRPr lang="ko-KR" altLang="en-US" sz="105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59" name="TextBox 43"/>
          <p:cNvSpPr txBox="1"/>
          <p:nvPr/>
        </p:nvSpPr>
        <p:spPr>
          <a:xfrm>
            <a:off x="389044" y="1700808"/>
            <a:ext cx="6145156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친구들의 발표를 듣고 잘한 점을 칭찬해 보세요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6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840658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0" name="Picture 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0933" y="2394239"/>
            <a:ext cx="435882" cy="3838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1" name="타원 70"/>
          <p:cNvSpPr/>
          <p:nvPr/>
        </p:nvSpPr>
        <p:spPr>
          <a:xfrm>
            <a:off x="4189828" y="2867145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5796" y="2431189"/>
            <a:ext cx="1260140" cy="16573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92835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5312" y="894492"/>
            <a:ext cx="6918956" cy="473075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TextBox 85"/>
          <p:cNvSpPr txBox="1"/>
          <p:nvPr/>
        </p:nvSpPr>
        <p:spPr>
          <a:xfrm>
            <a:off x="389042" y="1007440"/>
            <a:ext cx="662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800" spc="-150" dirty="0" smtClean="0">
                <a:latin typeface="맑은 고딕" pitchFamily="50" charset="-127"/>
                <a:ea typeface="맑은 고딕" pitchFamily="50" charset="-127"/>
              </a:rPr>
              <a:t>공룡 안내서를 만들어 봅시다</a:t>
            </a:r>
            <a:r>
              <a:rPr lang="en-US" altLang="ko-KR" sz="18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/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</a:tr>
            </a:tbl>
          </a:graphicData>
        </a:graphic>
      </p:graphicFrame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58756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suh_h_0401_01_0008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_201_2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4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8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1. 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큰 수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0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08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수학의 힘을 키워요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55786" y="1549763"/>
            <a:ext cx="6568441" cy="4075481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2958" y="1041645"/>
            <a:ext cx="977453" cy="3351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5" name="그룹 34"/>
          <p:cNvGrpSpPr/>
          <p:nvPr/>
        </p:nvGrpSpPr>
        <p:grpSpPr>
          <a:xfrm>
            <a:off x="6624228" y="1556792"/>
            <a:ext cx="283788" cy="1980220"/>
            <a:chOff x="6607641" y="836712"/>
            <a:chExt cx="397043" cy="1821803"/>
          </a:xfrm>
        </p:grpSpPr>
        <p:sp>
          <p:nvSpPr>
            <p:cNvPr id="36" name="모서리가 둥근 직사각형 35"/>
            <p:cNvSpPr/>
            <p:nvPr/>
          </p:nvSpPr>
          <p:spPr>
            <a:xfrm>
              <a:off x="6607641" y="1304763"/>
              <a:ext cx="397039" cy="426288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txBody>
            <a:bodyPr wrap="square" lIns="0" rIns="0" anchor="ctr"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ctr"/>
              <a:r>
                <a:rPr lang="ko-KR" altLang="en-US" sz="1050" b="1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계획</a:t>
              </a:r>
              <a:endParaRPr lang="ko-KR" altLang="en-US" sz="105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" name="모서리가 둥근 직사각형 36"/>
            <p:cNvSpPr/>
            <p:nvPr/>
          </p:nvSpPr>
          <p:spPr>
            <a:xfrm>
              <a:off x="6607645" y="836712"/>
              <a:ext cx="397039" cy="426288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txBody>
            <a:bodyPr wrap="square" lIns="0" rIns="0" anchor="ctr"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ctr"/>
              <a:r>
                <a:rPr lang="ko-KR" altLang="en-US" sz="1050" b="1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문제</a:t>
              </a:r>
              <a:endParaRPr lang="ko-KR" altLang="en-US" sz="105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" name="모서리가 둥근 직사각형 37"/>
            <p:cNvSpPr/>
            <p:nvPr/>
          </p:nvSpPr>
          <p:spPr>
            <a:xfrm>
              <a:off x="6607642" y="1768494"/>
              <a:ext cx="397039" cy="426288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txBody>
            <a:bodyPr wrap="square" lIns="0" rIns="0" anchor="ctr"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ctr"/>
              <a:r>
                <a:rPr lang="ko-KR" altLang="en-US" sz="1050" b="1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실행</a:t>
              </a:r>
              <a:endParaRPr lang="ko-KR" altLang="en-US" sz="105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9" name="모서리가 둥근 직사각형 38"/>
            <p:cNvSpPr/>
            <p:nvPr/>
          </p:nvSpPr>
          <p:spPr>
            <a:xfrm>
              <a:off x="6607642" y="2232227"/>
              <a:ext cx="397039" cy="426288"/>
            </a:xfrm>
            <a:prstGeom prst="roundRect">
              <a:avLst/>
            </a:prstGeom>
            <a:solidFill>
              <a:schemeClr val="accent6">
                <a:lumMod val="50000"/>
              </a:schemeClr>
            </a:solidFill>
          </p:spPr>
          <p:txBody>
            <a:bodyPr wrap="square" lIns="0" rIns="0" anchor="ctr"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ctr"/>
              <a:r>
                <a:rPr lang="ko-KR" altLang="en-US" sz="1050" b="1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반성</a:t>
              </a:r>
              <a:endParaRPr lang="ko-KR" altLang="en-US" sz="105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59" name="TextBox 43"/>
          <p:cNvSpPr txBox="1"/>
          <p:nvPr/>
        </p:nvSpPr>
        <p:spPr>
          <a:xfrm>
            <a:off x="389044" y="1700808"/>
            <a:ext cx="6145156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친구들의 발표를 듣고 잘한 점을 칭찬해 보세요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6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840658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" name="타원 24"/>
          <p:cNvSpPr/>
          <p:nvPr/>
        </p:nvSpPr>
        <p:spPr>
          <a:xfrm>
            <a:off x="538143" y="2275247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2615681" y="2452119"/>
            <a:ext cx="3349460" cy="122914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900" spc="-15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내용을 보기 좋게 잘 정리하고</a:t>
            </a:r>
            <a:endParaRPr lang="en-US" altLang="ko-KR" sz="1900" spc="-15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lang="ko-KR" altLang="en-US" sz="1900" spc="-15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예쁘게 꾸몄습니다</a:t>
            </a:r>
            <a:r>
              <a:rPr lang="en-US" altLang="ko-KR" sz="1900" spc="-15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27" name="직각 삼각형 26"/>
          <p:cNvSpPr/>
          <p:nvPr/>
        </p:nvSpPr>
        <p:spPr>
          <a:xfrm rot="5400000" flipV="1">
            <a:off x="2329767" y="2891045"/>
            <a:ext cx="195359" cy="391412"/>
          </a:xfrm>
          <a:prstGeom prst="rtTriangle">
            <a:avLst/>
          </a:prstGeom>
          <a:solidFill>
            <a:schemeClr val="accent2">
              <a:lumMod val="40000"/>
              <a:lumOff val="6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8235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</a:pPr>
            <a:r>
              <a:rPr lang="en-US" altLang="ko-KR" sz="1000" b="1" dirty="0" smtClean="0">
                <a:latin typeface="맑은 고딕" pitchFamily="50" charset="-127"/>
                <a:ea typeface="맑은 고딕" pitchFamily="50" charset="-127"/>
              </a:rPr>
              <a:t>&lt; </a:t>
            </a:r>
            <a:r>
              <a:rPr lang="ko-KR" altLang="en-US" sz="1000" b="1" dirty="0" err="1" smtClean="0">
                <a:latin typeface="맑은 고딕" pitchFamily="50" charset="-127"/>
                <a:ea typeface="맑은 고딕" pitchFamily="50" charset="-127"/>
              </a:rPr>
              <a:t>말줄임</a:t>
            </a:r>
            <a:r>
              <a:rPr lang="ko-KR" altLang="en-US" sz="1000" b="1" dirty="0" smtClean="0">
                <a:latin typeface="맑은 고딕" pitchFamily="50" charset="-127"/>
                <a:ea typeface="맑은 고딕" pitchFamily="50" charset="-127"/>
              </a:rPr>
              <a:t> 버튼 클릭 시 나타나는 화면</a:t>
            </a:r>
            <a:r>
              <a:rPr lang="en-US" altLang="ko-KR" sz="1000" b="1" dirty="0" smtClean="0">
                <a:latin typeface="맑은 고딕" pitchFamily="50" charset="-127"/>
                <a:ea typeface="맑은 고딕" pitchFamily="50" charset="-127"/>
              </a:rPr>
              <a:t>&gt;</a:t>
            </a:r>
          </a:p>
          <a:p>
            <a:pPr eaLnBrk="1" hangingPunct="1">
              <a:spcBef>
                <a:spcPts val="300"/>
              </a:spcBef>
            </a:pPr>
            <a:endParaRPr lang="en-US" altLang="ko-KR" sz="1000" b="1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처음에 캐릭터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는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가운데 있음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말줄임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버튼을 클릭하면 캐릭터가 좌측으로 이동하고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우측으로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말풍선이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나타나고 내레이션이 나옴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 </a:t>
            </a:r>
          </a:p>
          <a:p>
            <a:pPr>
              <a:spcBef>
                <a:spcPts val="300"/>
              </a:spcBef>
              <a:buFontTx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0" name="직사각형 29"/>
          <p:cNvSpPr>
            <a:spLocks noChangeArrowheads="1"/>
          </p:cNvSpPr>
          <p:nvPr/>
        </p:nvSpPr>
        <p:spPr bwMode="auto">
          <a:xfrm>
            <a:off x="7054884" y="5380672"/>
            <a:ext cx="1971702" cy="1100301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 eaLnBrk="1" hangingPunct="1">
              <a:spcBef>
                <a:spcPts val="300"/>
              </a:spcBef>
            </a:pPr>
            <a:r>
              <a:rPr lang="ko-KR" altLang="en-US" sz="1000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내레이션</a:t>
            </a:r>
            <a:r>
              <a:rPr lang="en-US" altLang="ko-KR" sz="1000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1000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캐릭터</a:t>
            </a:r>
            <a:r>
              <a:rPr lang="en-US" altLang="ko-KR" sz="1000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미</a:t>
            </a:r>
            <a:r>
              <a:rPr lang="ko-KR" altLang="en-US" sz="10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미</a:t>
            </a:r>
            <a:r>
              <a:rPr lang="en-US" altLang="ko-KR" sz="1000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000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초</a:t>
            </a:r>
            <a:r>
              <a:rPr lang="en-US" altLang="ko-KR" sz="10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en-US" altLang="ko-KR" sz="1000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b="1" dirty="0" smtClean="0">
                <a:latin typeface="맑은 고딕" pitchFamily="50" charset="-127"/>
                <a:ea typeface="맑은 고딕" pitchFamily="50" charset="-127"/>
              </a:rPr>
              <a:t>suh_h_0401_01_0008</a:t>
            </a:r>
            <a:r>
              <a:rPr lang="en-US" altLang="ko-KR" sz="1000" b="1" dirty="0" smtClean="0">
                <a:latin typeface="맑은 고딕" pitchFamily="50" charset="-127"/>
                <a:ea typeface="맑은 고딕" pitchFamily="50" charset="-127"/>
              </a:rPr>
              <a:t>_201_2</a:t>
            </a:r>
            <a:endParaRPr lang="ko-KR" altLang="en-US" sz="1000" b="1" dirty="0">
              <a:latin typeface="맑은 고딕" pitchFamily="50" charset="-127"/>
              <a:ea typeface="맑은 고딕" pitchFamily="50" charset="-127"/>
            </a:endParaRPr>
          </a:p>
          <a:p>
            <a:pPr algn="just" eaLnBrk="1" hangingPunct="1">
              <a:spcBef>
                <a:spcPts val="300"/>
              </a:spcBef>
            </a:pPr>
            <a:endParaRPr lang="en-US" altLang="ko-KR" sz="1000" b="1" dirty="0" smtClean="0">
              <a:latin typeface="맑은 고딕" pitchFamily="50" charset="-127"/>
              <a:ea typeface="맑은 고딕" pitchFamily="50" charset="-127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1100" spc="-150" dirty="0">
                <a:latin typeface="맑은 고딕" pitchFamily="50" charset="-127"/>
                <a:ea typeface="맑은 고딕" pitchFamily="50" charset="-127"/>
              </a:rPr>
              <a:t>내용을 보기 좋게 잘 정리하고</a:t>
            </a:r>
            <a:endParaRPr lang="en-US" altLang="ko-KR" sz="1100" spc="-150" dirty="0">
              <a:latin typeface="맑은 고딕" pitchFamily="50" charset="-127"/>
              <a:ea typeface="맑은 고딕" pitchFamily="50" charset="-127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1100" spc="-150" dirty="0">
                <a:latin typeface="맑은 고딕" pitchFamily="50" charset="-127"/>
                <a:ea typeface="맑은 고딕" pitchFamily="50" charset="-127"/>
              </a:rPr>
              <a:t>예쁘게 꾸몄습니다</a:t>
            </a:r>
            <a:r>
              <a:rPr lang="en-US" altLang="ko-KR" sz="1100" spc="-15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31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635" y="2421299"/>
            <a:ext cx="1260140" cy="16573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75263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/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2524727" y="3008275"/>
            <a:ext cx="4891589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900" dirty="0" smtClean="0">
                <a:latin typeface="맑은 고딕" pitchFamily="50" charset="-127"/>
                <a:ea typeface="맑은 고딕" pitchFamily="50" charset="-127"/>
              </a:rPr>
              <a:t>단원을 마무리해요</a:t>
            </a:r>
            <a:endParaRPr lang="en-US" altLang="ko-KR" sz="19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92898" y="1347792"/>
            <a:ext cx="27415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9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4423" y="3166893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2087724" y="1304764"/>
            <a:ext cx="2976607" cy="307777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다</a:t>
            </a:r>
            <a:r>
              <a:rPr lang="ko-KR" altLang="en-US" sz="14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음</a:t>
            </a:r>
            <a:r>
              <a:rPr lang="ko-KR" altLang="en-US" sz="14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시간에는 무엇을 배울까요</a:t>
            </a:r>
            <a:r>
              <a:rPr lang="en-US" altLang="ko-KR" sz="14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?</a:t>
            </a:r>
            <a:endParaRPr lang="ko-KR" altLang="en-US" sz="14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091276" y="1485945"/>
            <a:ext cx="164096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50" b="1" u="sng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수학 </a:t>
            </a:r>
            <a:r>
              <a:rPr lang="en-US" altLang="ko-KR" sz="1050" b="1" u="sng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28~31</a:t>
            </a:r>
            <a:r>
              <a:rPr lang="ko-KR" altLang="en-US" sz="1050" b="1" u="sng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쪽</a:t>
            </a:r>
            <a:endParaRPr lang="en-US" altLang="ko-KR" sz="1050" b="1" u="sng" dirty="0">
              <a:solidFill>
                <a:schemeClr val="accent6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algn="r"/>
            <a:r>
              <a:rPr lang="ko-KR" altLang="en-US" sz="1050" b="1" u="sng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수학 익힘 </a:t>
            </a:r>
            <a:r>
              <a:rPr lang="en-US" altLang="ko-KR" sz="1050" b="1" u="sng" dirty="0" smtClean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22~23</a:t>
            </a:r>
            <a:r>
              <a:rPr lang="ko-KR" altLang="en-US" sz="1050" b="1" u="sng" dirty="0" smtClean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쪽</a:t>
            </a:r>
            <a:endParaRPr lang="ko-KR" altLang="en-US" sz="1050" b="1" u="sng" dirty="0">
              <a:solidFill>
                <a:schemeClr val="bg1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1939455" y="1130234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suh_h_0401_01_0008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_301_1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3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4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4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1. 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큰 수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6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08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수학의 힘을 키워요</a:t>
            </a:r>
          </a:p>
        </p:txBody>
      </p:sp>
      <p:sp>
        <p:nvSpPr>
          <p:cNvPr id="27" name="모서리가 둥근 직사각형 26"/>
          <p:cNvSpPr/>
          <p:nvPr/>
        </p:nvSpPr>
        <p:spPr>
          <a:xfrm>
            <a:off x="515060" y="4805316"/>
            <a:ext cx="6053781" cy="54006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8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4977172"/>
            <a:ext cx="790098" cy="6140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TextBox 28"/>
          <p:cNvSpPr txBox="1"/>
          <p:nvPr/>
        </p:nvSpPr>
        <p:spPr>
          <a:xfrm>
            <a:off x="755576" y="4921423"/>
            <a:ext cx="51125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숫자 카드</a:t>
            </a:r>
            <a:endParaRPr lang="en-US" altLang="ko-KR" sz="14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6191185" y="4775371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7018371" y="1092168"/>
            <a:ext cx="212562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just">
              <a:buAutoNum type="arabicPeriod"/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이번 시간에 배울 내용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]</a:t>
            </a: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Tx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준비물 클릭 시 박스 나타남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엑스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버튼으로 닫기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/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76592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548" y="2394024"/>
            <a:ext cx="6015043" cy="2785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/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</a:tr>
            </a:tbl>
          </a:graphicData>
        </a:graphic>
      </p:graphicFrame>
      <p:sp>
        <p:nvSpPr>
          <p:cNvPr id="15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suh_h_0401_01_0008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_401_1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4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1. 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큰 수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08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수학의 힘을 키워요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65312" y="894492"/>
            <a:ext cx="6918956" cy="950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389042" y="1304764"/>
            <a:ext cx="662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800" spc="-150" dirty="0" smtClean="0">
                <a:latin typeface="맑은 고딕" pitchFamily="50" charset="-127"/>
                <a:ea typeface="맑은 고딕" pitchFamily="50" charset="-127"/>
              </a:rPr>
              <a:t>오늘 학습한 내용을 떠올려 보고</a:t>
            </a:r>
            <a:r>
              <a:rPr lang="en-US" altLang="ko-KR" sz="1800" spc="-15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800" spc="-150" dirty="0" smtClean="0">
                <a:latin typeface="맑은 고딕" pitchFamily="50" charset="-127"/>
                <a:ea typeface="맑은 고딕" pitchFamily="50" charset="-127"/>
              </a:rPr>
              <a:t>우리 반 친구를 칭찬해 봅시다</a:t>
            </a:r>
            <a:r>
              <a:rPr lang="en-US" altLang="ko-KR" sz="18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2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356080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TextBox 28"/>
          <p:cNvSpPr txBox="1"/>
          <p:nvPr/>
        </p:nvSpPr>
        <p:spPr>
          <a:xfrm>
            <a:off x="155233" y="896404"/>
            <a:ext cx="2256527" cy="307777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우리 반 친구 칭찬하기</a:t>
            </a:r>
            <a:endParaRPr lang="ko-KR" altLang="en-US" sz="14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6964" y="721874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1" name="TextBox 43"/>
          <p:cNvSpPr txBox="1"/>
          <p:nvPr/>
        </p:nvSpPr>
        <p:spPr>
          <a:xfrm>
            <a:off x="5403236" y="1902024"/>
            <a:ext cx="1545028" cy="2308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900" b="1" spc="-150" dirty="0" smtClean="0">
                <a:latin typeface="맑은 고딕" pitchFamily="50" charset="-127"/>
                <a:ea typeface="맑은 고딕" pitchFamily="50" charset="-127"/>
              </a:rPr>
              <a:t>캐릭터</a:t>
            </a:r>
            <a:r>
              <a:rPr lang="ko-KR" altLang="en-US" sz="900" spc="-150" dirty="0" smtClean="0">
                <a:latin typeface="맑은 고딕" pitchFamily="50" charset="-127"/>
                <a:ea typeface="맑은 고딕" pitchFamily="50" charset="-127"/>
              </a:rPr>
              <a:t>를 </a:t>
            </a:r>
            <a:r>
              <a:rPr lang="ko-KR" altLang="en-US" sz="900" b="1" spc="-150" dirty="0" smtClean="0">
                <a:latin typeface="맑은 고딕" pitchFamily="50" charset="-127"/>
                <a:ea typeface="맑은 고딕" pitchFamily="50" charset="-127"/>
              </a:rPr>
              <a:t>클릭</a:t>
            </a:r>
            <a:r>
              <a:rPr lang="ko-KR" altLang="en-US" sz="900" spc="-150" dirty="0" smtClean="0">
                <a:latin typeface="맑은 고딕" pitchFamily="50" charset="-127"/>
                <a:ea typeface="맑은 고딕" pitchFamily="50" charset="-127"/>
              </a:rPr>
              <a:t>하세요</a:t>
            </a:r>
            <a:r>
              <a:rPr lang="en-US" altLang="ko-KR" sz="9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32" name="타원 31"/>
          <p:cNvSpPr/>
          <p:nvPr/>
        </p:nvSpPr>
        <p:spPr>
          <a:xfrm>
            <a:off x="5237215" y="175597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7018371" y="1092168"/>
            <a:ext cx="212562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1. [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우리 반 친구 칭찬하기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]</a:t>
            </a:r>
          </a:p>
          <a:p>
            <a:pPr algn="just"/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기존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개발물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내용 및 기능 그대로 사용함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대발문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텍스트 색 검정으로 변경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algn="just"/>
            <a:endParaRPr lang="en-US" altLang="ko-KR" sz="1000" dirty="0" smtClean="0">
              <a:latin typeface="맑은 고딕" pitchFamily="50" charset="-127"/>
              <a:ea typeface="맑은 고딕" pitchFamily="50" charset="-127"/>
              <a:hlinkClick r:id="rId4"/>
            </a:endParaRPr>
          </a:p>
          <a:p>
            <a:pPr algn="just"/>
            <a:r>
              <a:rPr lang="en-US" altLang="ko-KR" sz="1000" dirty="0">
                <a:hlinkClick r:id="rId5"/>
              </a:rPr>
              <a:t>https://</a:t>
            </a:r>
            <a:r>
              <a:rPr lang="en-US" altLang="ko-KR" sz="1000" dirty="0" smtClean="0">
                <a:hlinkClick r:id="rId5"/>
              </a:rPr>
              <a:t>cdata2.tsherpa.co.kr/tsherpa/MultiMedia/Flash/2020/curri/index.html?flashxmlnum=yrhj07&amp;classa=A8-C1-41-MM-MM-04-02-08-0-0-0-0&amp;classno=MM_41_04/suh_0401_01_0008/suh_0401_01_0008_302_1.html)</a:t>
            </a:r>
            <a:endParaRPr lang="en-US" altLang="ko-KR" sz="1000" dirty="0" smtClean="0"/>
          </a:p>
          <a:p>
            <a:pPr algn="just"/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algn="just"/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지시문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텍스트 수정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1450" indent="-171450" algn="just">
              <a:buFont typeface="Wingdings"/>
              <a:buChar char="à"/>
            </a:pPr>
            <a:r>
              <a:rPr lang="ko-KR" altLang="en-US" sz="1000" b="1" dirty="0" smtClean="0"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캐릭터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를 </a:t>
            </a:r>
            <a:r>
              <a:rPr lang="ko-KR" altLang="en-US" sz="1000" b="1" dirty="0" smtClean="0"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클릭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하세요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.</a:t>
            </a:r>
          </a:p>
          <a:p>
            <a:pPr algn="just"/>
            <a:r>
              <a:rPr lang="en-US" altLang="ko-KR" sz="1000" dirty="0"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볼드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&gt;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캐릭터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,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클릭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  <a:sym typeface="Wingdings" panose="05000000000000000000" pitchFamily="2" charset="2"/>
            </a:endParaRPr>
          </a:p>
          <a:p>
            <a:pPr algn="just"/>
            <a:endParaRPr lang="en-US" altLang="ko-KR" sz="1000" dirty="0">
              <a:latin typeface="맑은 고딕" pitchFamily="50" charset="-127"/>
              <a:ea typeface="맑은 고딕" pitchFamily="50" charset="-127"/>
              <a:sym typeface="Wingdings" panose="05000000000000000000" pitchFamily="2" charset="2"/>
            </a:endParaRPr>
          </a:p>
          <a:p>
            <a:pPr algn="just"/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3.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그림 교체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.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천재교과서 캐릭터 사용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algn="just"/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/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4" name="Picture 9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4762" y="4147356"/>
            <a:ext cx="972108" cy="972108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" name="Picture 1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1645" y="4156509"/>
            <a:ext cx="972108" cy="972108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타원 35"/>
          <p:cNvSpPr/>
          <p:nvPr/>
        </p:nvSpPr>
        <p:spPr>
          <a:xfrm>
            <a:off x="4405489" y="4147356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7" name="타원 36"/>
          <p:cNvSpPr/>
          <p:nvPr/>
        </p:nvSpPr>
        <p:spPr>
          <a:xfrm>
            <a:off x="1326493" y="4237213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4945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roup 7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4854758"/>
              </p:ext>
            </p:extLst>
          </p:nvPr>
        </p:nvGraphicFramePr>
        <p:xfrm>
          <a:off x="179388" y="654012"/>
          <a:ext cx="8774172" cy="3169792"/>
        </p:xfrm>
        <a:graphic>
          <a:graphicData uri="http://schemas.openxmlformats.org/drawingml/2006/table">
            <a:tbl>
              <a:tblPr/>
              <a:tblGrid>
                <a:gridCol w="540184"/>
                <a:gridCol w="566258"/>
                <a:gridCol w="2938990"/>
                <a:gridCol w="675797"/>
                <a:gridCol w="1277955"/>
                <a:gridCol w="1789137"/>
                <a:gridCol w="985851"/>
              </a:tblGrid>
              <a:tr h="39622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학습 단계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자료명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프레임 수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교과서 정보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파일명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자료</a:t>
                      </a:r>
                      <a:endParaRPr kumimoji="0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형태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</a:tr>
              <a:tr h="39622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도입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애니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도입 애니메이션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] 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공룡 안내서 만들기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26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suh_h_0401_01_0008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_101_1.html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Html5(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애니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622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도입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학습 목표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이번 시간에 배울 내용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suh_h_0401_01_0008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_102_1.html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622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전개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활동 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활동 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1] 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공룡 안내서 만들기 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(1/2)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26~27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suh_h_0401_01_0008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_201_1.html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622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전개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활동 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활동 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1] 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공룡 안내서 만들기 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(2/2)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26~27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suh_h_0401_01_0008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_201_2.html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622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정리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차시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예고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다음 시간에 배울 내용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suh_h_0401_01_0008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_301_1.html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622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평가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칭찬</a:t>
                      </a: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하기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우리 반 친구 칭찬하기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suh_h_0401_01_0008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_401_1.html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6224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총 프레임 수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33" r="14225"/>
          <a:stretch/>
        </p:blipFill>
        <p:spPr bwMode="auto">
          <a:xfrm>
            <a:off x="66889" y="889342"/>
            <a:ext cx="6917379" cy="47129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/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</a:tr>
            </a:tbl>
          </a:graphicData>
        </a:graphic>
      </p:graphicFrame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3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suh_h_0401_01_0008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_101_1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4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4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5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1. 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큰 수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6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08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수학의 힘을 키워요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59275" y="912320"/>
            <a:ext cx="6924993" cy="4712924"/>
          </a:xfrm>
          <a:prstGeom prst="rect">
            <a:avLst/>
          </a:prstGeom>
          <a:solidFill>
            <a:schemeClr val="bg1">
              <a:lumMod val="50000"/>
              <a:alpha val="7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1259632" y="2438890"/>
            <a:ext cx="4572508" cy="126014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762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b="1" dirty="0" smtClean="0"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공룡 안내서</a:t>
            </a:r>
            <a:r>
              <a:rPr lang="ko-KR" altLang="en-US" sz="3600" b="1" dirty="0" smtClean="0">
                <a:solidFill>
                  <a:schemeClr val="accent6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만들기</a:t>
            </a:r>
            <a:endParaRPr lang="ko-KR" altLang="en-US" sz="3600" b="1" dirty="0">
              <a:solidFill>
                <a:schemeClr val="accent6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타원 4"/>
          <p:cNvSpPr/>
          <p:nvPr/>
        </p:nvSpPr>
        <p:spPr>
          <a:xfrm>
            <a:off x="3393351" y="3501008"/>
            <a:ext cx="396044" cy="396044"/>
          </a:xfrm>
          <a:prstGeom prst="ellipse">
            <a:avLst/>
          </a:prstGeom>
          <a:solidFill>
            <a:schemeClr val="accent6"/>
          </a:solidFill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이등변 삼각형 5"/>
          <p:cNvSpPr/>
          <p:nvPr/>
        </p:nvSpPr>
        <p:spPr>
          <a:xfrm rot="5400000">
            <a:off x="3503290" y="3609020"/>
            <a:ext cx="208823" cy="180020"/>
          </a:xfrm>
          <a:prstGeom prst="triangle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1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7525769"/>
              </p:ext>
            </p:extLst>
          </p:nvPr>
        </p:nvGraphicFramePr>
        <p:xfrm>
          <a:off x="115384" y="6176630"/>
          <a:ext cx="3580304" cy="282949"/>
        </p:xfrm>
        <a:graphic>
          <a:graphicData uri="http://schemas.openxmlformats.org/drawingml/2006/table">
            <a:tbl>
              <a:tblPr/>
              <a:tblGrid>
                <a:gridCol w="858104"/>
                <a:gridCol w="2722200"/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애니 파일명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1_powerup_ani</a:t>
                      </a:r>
                      <a:endParaRPr lang="en-US" altLang="ko-KR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2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2246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</a:pPr>
            <a:r>
              <a:rPr lang="en-US" altLang="ko-KR" sz="1000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1000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애니 </a:t>
            </a:r>
            <a:r>
              <a:rPr lang="en-US" altLang="ko-KR" sz="1000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DVD </a:t>
            </a:r>
            <a:r>
              <a:rPr lang="ko-KR" altLang="en-US" sz="1000" b="1" dirty="0" err="1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개발물</a:t>
            </a:r>
            <a:r>
              <a:rPr lang="en-US" altLang="ko-KR" sz="1000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]</a:t>
            </a:r>
          </a:p>
          <a:p>
            <a:pPr eaLnBrk="1" hangingPunct="1">
              <a:spcBef>
                <a:spcPts val="300"/>
              </a:spcBef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한대희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(2022)\4-1\3_002_2015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개정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\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수학 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4-1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지도서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\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app\resource\contents\lesson01\ops\1\media\mp4</a:t>
            </a:r>
          </a:p>
          <a:p>
            <a:pPr eaLnBrk="1" hangingPunct="1">
              <a:spcBef>
                <a:spcPts val="300"/>
              </a:spcBef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</a:pPr>
            <a:r>
              <a:rPr lang="en-US" altLang="ko-KR" sz="1000" b="1" dirty="0" smtClean="0"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1000" b="1" dirty="0" smtClean="0">
                <a:latin typeface="맑은 고딕" pitchFamily="50" charset="-127"/>
                <a:ea typeface="맑은 고딕" pitchFamily="50" charset="-127"/>
              </a:rPr>
              <a:t>애니 </a:t>
            </a:r>
            <a:r>
              <a:rPr lang="ko-KR" altLang="en-US" sz="1000" b="1" dirty="0" err="1" smtClean="0">
                <a:latin typeface="맑은 고딕" pitchFamily="50" charset="-127"/>
                <a:ea typeface="맑은 고딕" pitchFamily="50" charset="-127"/>
              </a:rPr>
              <a:t>게이트</a:t>
            </a:r>
            <a:r>
              <a:rPr lang="ko-KR" altLang="en-US" sz="1000" b="1" dirty="0" smtClean="0">
                <a:latin typeface="맑은 고딕" pitchFamily="50" charset="-127"/>
                <a:ea typeface="맑은 고딕" pitchFamily="50" charset="-127"/>
              </a:rPr>
              <a:t> 참고 화면</a:t>
            </a:r>
            <a:r>
              <a:rPr lang="en-US" altLang="ko-KR" sz="1000" b="1" dirty="0" smtClean="0">
                <a:latin typeface="맑은 고딕" pitchFamily="50" charset="-127"/>
                <a:ea typeface="맑은 고딕" pitchFamily="50" charset="-127"/>
              </a:rPr>
              <a:t>]</a:t>
            </a: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8285" y="2552468"/>
            <a:ext cx="1836204" cy="10913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84314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515060" y="4805316"/>
            <a:ext cx="6053781" cy="54006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/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652519" y="2060848"/>
            <a:ext cx="6079721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900" dirty="0" smtClean="0">
                <a:latin typeface="맑은 고딕" pitchFamily="50" charset="-127"/>
                <a:ea typeface="맑은 고딕" pitchFamily="50" charset="-127"/>
              </a:rPr>
              <a:t>공룡이 나타난 시기를 비교하여 시기별로 공룡을 정리할 수 있습니다</a:t>
            </a:r>
            <a:r>
              <a:rPr lang="en-US" altLang="ko-KR" sz="19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018371" y="1092168"/>
            <a:ext cx="212562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just">
              <a:buAutoNum type="arabicPeriod"/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이번 시간에 배울 내용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]</a:t>
            </a: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Tx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준비물 클릭 시 박스 나타남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엑스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버튼으로 닫기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/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92898" y="1347792"/>
            <a:ext cx="27415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9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087724" y="1304764"/>
            <a:ext cx="2976607" cy="307777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이번 시간에는 무엇을 배울까요</a:t>
            </a:r>
            <a:r>
              <a:rPr lang="en-US" altLang="ko-KR" sz="14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?</a:t>
            </a:r>
            <a:endParaRPr lang="ko-KR" altLang="en-US" sz="14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091276" y="1485945"/>
            <a:ext cx="164096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50" b="1" u="sng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수학 </a:t>
            </a:r>
            <a:r>
              <a:rPr lang="en-US" altLang="ko-KR" sz="1050" b="1" u="sng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26~27</a:t>
            </a:r>
            <a:r>
              <a:rPr lang="ko-KR" altLang="en-US" sz="1050" b="1" u="sng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쪽</a:t>
            </a:r>
            <a:endParaRPr lang="en-US" altLang="ko-KR" sz="1050" b="1" u="sng" dirty="0" smtClean="0">
              <a:solidFill>
                <a:schemeClr val="accent6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215" y="2219466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4977172"/>
            <a:ext cx="790098" cy="6140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755576" y="4921423"/>
            <a:ext cx="51125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err="1" smtClean="0">
                <a:latin typeface="맑은 고딕" pitchFamily="50" charset="-127"/>
                <a:ea typeface="맑은 고딕" pitchFamily="50" charset="-127"/>
              </a:rPr>
              <a:t>붙임딱지</a:t>
            </a:r>
            <a:endParaRPr lang="en-US" altLang="ko-KR" sz="14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1939455" y="1092168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6191185" y="4775371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53852" y="2720243"/>
            <a:ext cx="5647673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900" dirty="0" smtClean="0">
                <a:latin typeface="맑은 고딕" pitchFamily="50" charset="-127"/>
                <a:ea typeface="맑은 고딕" pitchFamily="50" charset="-127"/>
              </a:rPr>
              <a:t>공룡을 소개하는 안내서를 만들 수 있습니다</a:t>
            </a:r>
            <a:r>
              <a:rPr lang="en-US" altLang="ko-KR" sz="19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2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548" y="2878861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3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suh_h_0401_01_0008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_102_1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4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4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7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1. 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큰 수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3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08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수학의 힘을 키워요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5312" y="894492"/>
            <a:ext cx="6918956" cy="65527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TextBox 85"/>
          <p:cNvSpPr txBox="1"/>
          <p:nvPr/>
        </p:nvSpPr>
        <p:spPr>
          <a:xfrm>
            <a:off x="389042" y="1007440"/>
            <a:ext cx="662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800" spc="-150" dirty="0" smtClean="0">
                <a:latin typeface="맑은 고딕" pitchFamily="50" charset="-127"/>
                <a:ea typeface="맑은 고딕" pitchFamily="50" charset="-127"/>
              </a:rPr>
              <a:t>공룡 안내서를 만들어 봅시다</a:t>
            </a:r>
            <a:r>
              <a:rPr lang="en-US" altLang="ko-KR" sz="18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20928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삭제 영역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이미지 위에 텍스트 새로 쓰기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말풍선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소스 사용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말풍선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내 텍스트 들어감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이너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버튼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페이지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개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)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/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</a:tr>
            </a:tbl>
          </a:graphicData>
        </a:graphic>
      </p:graphicFrame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58756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9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1013733"/>
              </p:ext>
            </p:extLst>
          </p:nvPr>
        </p:nvGraphicFramePr>
        <p:xfrm>
          <a:off x="115384" y="6129300"/>
          <a:ext cx="6688864" cy="282949"/>
        </p:xfrm>
        <a:graphic>
          <a:graphicData uri="http://schemas.openxmlformats.org/drawingml/2006/table">
            <a:tbl>
              <a:tblPr/>
              <a:tblGrid>
                <a:gridCol w="858104"/>
                <a:gridCol w="5830760"/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LH 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원본 삽화 폴더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&gt; (</a:t>
                      </a:r>
                      <a:r>
                        <a:rPr kumimoji="0" lang="ko-KR" altLang="en-US" sz="100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힘을키워요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4-1-1(1).</a:t>
                      </a:r>
                      <a:r>
                        <a:rPr kumimoji="0" lang="en-US" altLang="ko-KR" sz="100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psd</a:t>
                      </a:r>
                      <a:endParaRPr kumimoji="0" lang="en-US" altLang="ko-KR" sz="10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8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suh_h_0401_01_0008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_201_1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4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8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1. 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큰 수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0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08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수학의 힘을 키워요</a:t>
            </a:r>
          </a:p>
        </p:txBody>
      </p:sp>
      <p:pic>
        <p:nvPicPr>
          <p:cNvPr id="81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9298" y="5319347"/>
            <a:ext cx="269893" cy="2636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2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1914" y="5392813"/>
            <a:ext cx="426036" cy="161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3" name="Picture 1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6445" y="5386537"/>
            <a:ext cx="436428" cy="166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4" name="Picture 1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3802" y="5319347"/>
            <a:ext cx="276170" cy="2698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725982"/>
            <a:ext cx="6421475" cy="35929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5" name="타원 84"/>
          <p:cNvSpPr/>
          <p:nvPr/>
        </p:nvSpPr>
        <p:spPr>
          <a:xfrm>
            <a:off x="92504" y="147759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240773" y="1691555"/>
            <a:ext cx="622827" cy="1593429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1979712" y="4941168"/>
            <a:ext cx="2592288" cy="451645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타원 86"/>
          <p:cNvSpPr/>
          <p:nvPr/>
        </p:nvSpPr>
        <p:spPr>
          <a:xfrm>
            <a:off x="1295400" y="2388948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8" name="타원 87"/>
          <p:cNvSpPr/>
          <p:nvPr/>
        </p:nvSpPr>
        <p:spPr>
          <a:xfrm>
            <a:off x="1831443" y="5182457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9" name="타원 88"/>
          <p:cNvSpPr/>
          <p:nvPr/>
        </p:nvSpPr>
        <p:spPr>
          <a:xfrm>
            <a:off x="2900922" y="5541443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561711" y="4031543"/>
            <a:ext cx="891483" cy="684076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직사각형 89"/>
          <p:cNvSpPr/>
          <p:nvPr/>
        </p:nvSpPr>
        <p:spPr>
          <a:xfrm>
            <a:off x="418831" y="4193468"/>
            <a:ext cx="1173107" cy="279648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직사각형 90"/>
          <p:cNvSpPr/>
          <p:nvPr/>
        </p:nvSpPr>
        <p:spPr>
          <a:xfrm>
            <a:off x="3011091" y="2760846"/>
            <a:ext cx="972257" cy="6131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직사각형 91"/>
          <p:cNvSpPr/>
          <p:nvPr/>
        </p:nvSpPr>
        <p:spPr>
          <a:xfrm>
            <a:off x="3204748" y="3139404"/>
            <a:ext cx="611168" cy="30655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직사각형 92"/>
          <p:cNvSpPr/>
          <p:nvPr/>
        </p:nvSpPr>
        <p:spPr>
          <a:xfrm>
            <a:off x="4535245" y="2454296"/>
            <a:ext cx="1080871" cy="9387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직사각형 93"/>
          <p:cNvSpPr/>
          <p:nvPr/>
        </p:nvSpPr>
        <p:spPr>
          <a:xfrm>
            <a:off x="4328352" y="2705172"/>
            <a:ext cx="1503788" cy="4607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TextBox 94"/>
          <p:cNvSpPr txBox="1"/>
          <p:nvPr/>
        </p:nvSpPr>
        <p:spPr>
          <a:xfrm>
            <a:off x="162558" y="3930151"/>
            <a:ext cx="16824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spc="-150" dirty="0" smtClean="0">
                <a:latin typeface="맑은 고딕" pitchFamily="50" charset="-127"/>
                <a:ea typeface="맑은 고딕" pitchFamily="50" charset="-127"/>
              </a:rPr>
              <a:t>여긴 공룡</a:t>
            </a:r>
            <a:endParaRPr lang="en-US" altLang="ko-KR" sz="1600" spc="-150" dirty="0" smtClean="0"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lang="en-US" altLang="ko-KR" sz="1600" spc="-150" dirty="0" smtClean="0">
                <a:latin typeface="맑은 고딕" pitchFamily="50" charset="-127"/>
                <a:ea typeface="맑은 고딕" pitchFamily="50" charset="-127"/>
              </a:rPr>
              <a:t>VR(</a:t>
            </a:r>
            <a:r>
              <a:rPr lang="ko-KR" altLang="en-US" sz="1600" spc="-150" dirty="0" smtClean="0">
                <a:latin typeface="맑은 고딕" pitchFamily="50" charset="-127"/>
                <a:ea typeface="맑은 고딕" pitchFamily="50" charset="-127"/>
              </a:rPr>
              <a:t>가상 현실</a:t>
            </a:r>
            <a:r>
              <a:rPr lang="en-US" altLang="ko-KR" sz="1600" spc="-150" dirty="0" smtClean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algn="ctr"/>
            <a:r>
              <a:rPr lang="ko-KR" altLang="en-US" sz="1600" spc="-150" dirty="0" err="1" smtClean="0">
                <a:latin typeface="맑은 고딕" pitchFamily="50" charset="-127"/>
                <a:ea typeface="맑은 고딕" pitchFamily="50" charset="-127"/>
              </a:rPr>
              <a:t>체험관이에요</a:t>
            </a:r>
            <a:r>
              <a:rPr lang="en-US" altLang="ko-KR" sz="16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2637561" y="2706015"/>
            <a:ext cx="16824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spc="-150" dirty="0" smtClean="0">
                <a:latin typeface="맑은 고딕" pitchFamily="50" charset="-127"/>
                <a:ea typeface="맑은 고딕" pitchFamily="50" charset="-127"/>
              </a:rPr>
              <a:t>와</a:t>
            </a:r>
            <a:r>
              <a:rPr lang="en-US" altLang="ko-KR" sz="1600" spc="-150" dirty="0" smtClean="0">
                <a:latin typeface="맑은 고딕" pitchFamily="50" charset="-127"/>
                <a:ea typeface="맑은 고딕" pitchFamily="50" charset="-127"/>
              </a:rPr>
              <a:t>! </a:t>
            </a:r>
            <a:r>
              <a:rPr lang="ko-KR" altLang="en-US" sz="1600" spc="-150" dirty="0" smtClean="0">
                <a:latin typeface="맑은 고딕" pitchFamily="50" charset="-127"/>
                <a:ea typeface="맑은 고딕" pitchFamily="50" charset="-127"/>
              </a:rPr>
              <a:t>저걸 쓰면</a:t>
            </a:r>
            <a:endParaRPr lang="en-US" altLang="ko-KR" sz="1600" spc="-150" dirty="0" smtClean="0"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lang="ko-KR" altLang="en-US" sz="1600" spc="-150" dirty="0" smtClean="0">
                <a:latin typeface="맑은 고딕" pitchFamily="50" charset="-127"/>
                <a:ea typeface="맑은 고딕" pitchFamily="50" charset="-127"/>
              </a:rPr>
              <a:t>공룡을 만날 수</a:t>
            </a:r>
            <a:endParaRPr lang="en-US" altLang="ko-KR" sz="1600" spc="-150" dirty="0" smtClean="0"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lang="ko-KR" altLang="en-US" sz="1600" spc="-150" dirty="0" smtClean="0">
                <a:latin typeface="맑은 고딕" pitchFamily="50" charset="-127"/>
                <a:ea typeface="맑은 고딕" pitchFamily="50" charset="-127"/>
              </a:rPr>
              <a:t>있나 봐</a:t>
            </a:r>
            <a:r>
              <a:rPr lang="en-US" altLang="ko-KR" sz="1600" spc="-150" dirty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600" spc="-15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4175956" y="2384884"/>
            <a:ext cx="181369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spc="-150" dirty="0" smtClean="0">
                <a:latin typeface="맑은 고딕" pitchFamily="50" charset="-127"/>
                <a:ea typeface="맑은 고딕" pitchFamily="50" charset="-127"/>
              </a:rPr>
              <a:t>맞아요</a:t>
            </a:r>
            <a:r>
              <a:rPr lang="en-US" altLang="ko-KR" sz="16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algn="ctr"/>
            <a:r>
              <a:rPr lang="ko-KR" altLang="en-US" sz="1600" spc="-150" dirty="0" smtClean="0">
                <a:latin typeface="맑은 고딕" pitchFamily="50" charset="-127"/>
                <a:ea typeface="맑은 고딕" pitchFamily="50" charset="-127"/>
              </a:rPr>
              <a:t>여러분도 </a:t>
            </a:r>
            <a:r>
              <a:rPr lang="en-US" altLang="ko-KR" sz="1600" spc="-150" dirty="0" smtClean="0">
                <a:latin typeface="맑은 고딕" pitchFamily="50" charset="-127"/>
                <a:ea typeface="맑은 고딕" pitchFamily="50" charset="-127"/>
              </a:rPr>
              <a:t>VR </a:t>
            </a:r>
            <a:r>
              <a:rPr lang="ko-KR" altLang="en-US" sz="1600" spc="-150" dirty="0" smtClean="0">
                <a:latin typeface="맑은 고딕" pitchFamily="50" charset="-127"/>
                <a:ea typeface="맑은 고딕" pitchFamily="50" charset="-127"/>
              </a:rPr>
              <a:t>체험을</a:t>
            </a:r>
            <a:endParaRPr lang="en-US" altLang="ko-KR" sz="1600" spc="-150" dirty="0" smtClean="0"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lang="ko-KR" altLang="en-US" sz="1600" spc="-150" dirty="0" smtClean="0">
                <a:latin typeface="맑은 고딕" pitchFamily="50" charset="-127"/>
                <a:ea typeface="맑은 고딕" pitchFamily="50" charset="-127"/>
              </a:rPr>
              <a:t>하고 공룡 안내서를</a:t>
            </a:r>
            <a:endParaRPr lang="en-US" altLang="ko-KR" sz="1600" spc="-150" dirty="0" smtClean="0"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lang="ko-KR" altLang="en-US" sz="1600" spc="-150" dirty="0" smtClean="0">
                <a:latin typeface="맑은 고딕" pitchFamily="50" charset="-127"/>
                <a:ea typeface="맑은 고딕" pitchFamily="50" charset="-127"/>
              </a:rPr>
              <a:t>만들어 볼까요</a:t>
            </a:r>
            <a:r>
              <a:rPr lang="en-US" altLang="ko-KR" sz="1600" spc="-150" dirty="0" smtClean="0">
                <a:latin typeface="맑은 고딕" pitchFamily="50" charset="-127"/>
                <a:ea typeface="맑은 고딕" pitchFamily="50" charset="-127"/>
              </a:rPr>
              <a:t>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5312" y="894492"/>
            <a:ext cx="6918956" cy="65527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TextBox 85"/>
          <p:cNvSpPr txBox="1"/>
          <p:nvPr/>
        </p:nvSpPr>
        <p:spPr>
          <a:xfrm>
            <a:off x="389042" y="1007440"/>
            <a:ext cx="662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800" spc="-150" dirty="0" smtClean="0">
                <a:latin typeface="맑은 고딕" pitchFamily="50" charset="-127"/>
                <a:ea typeface="맑은 고딕" pitchFamily="50" charset="-127"/>
              </a:rPr>
              <a:t>공룡 안내서를 만들어 봅시다</a:t>
            </a:r>
            <a:r>
              <a:rPr lang="en-US" altLang="ko-KR" sz="18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3619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이미지 위에 텍스트 새로 쓰기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확대 버튼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풀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팝업창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다음 슬라이드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/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</a:tr>
            </a:tbl>
          </a:graphicData>
        </a:graphic>
      </p:graphicFrame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58756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9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8933125"/>
              </p:ext>
            </p:extLst>
          </p:nvPr>
        </p:nvGraphicFramePr>
        <p:xfrm>
          <a:off x="115384" y="6129300"/>
          <a:ext cx="6688864" cy="457200"/>
        </p:xfrm>
        <a:graphic>
          <a:graphicData uri="http://schemas.openxmlformats.org/drawingml/2006/table">
            <a:tbl>
              <a:tblPr/>
              <a:tblGrid>
                <a:gridCol w="858104"/>
                <a:gridCol w="5830760"/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1_powerup_page3_pop.png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한대희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(2022)\4-1\3_002_2015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개정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4-1 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지도서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\app\resource\contents\lesson01\ops\1\images\1_powerup</a:t>
                      </a: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8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suh_h_0401_01_0008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_201_1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4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8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1. 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큰 수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0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08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수학의 힘을 키워요</a:t>
            </a:r>
          </a:p>
        </p:txBody>
      </p:sp>
      <p:pic>
        <p:nvPicPr>
          <p:cNvPr id="81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9298" y="5319347"/>
            <a:ext cx="269893" cy="2636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6445" y="5386537"/>
            <a:ext cx="436428" cy="166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4" name="Picture 1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3802" y="5319347"/>
            <a:ext cx="276170" cy="2698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3" name="Picture 1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557312" y="5373216"/>
            <a:ext cx="426036" cy="161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4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097837" y="5376123"/>
            <a:ext cx="436428" cy="166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4195" y="1607406"/>
            <a:ext cx="4483949" cy="36938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" name="그림 35">
            <a:extLst>
              <a:ext uri="{FF2B5EF4-FFF2-40B4-BE49-F238E27FC236}">
                <a16:creationId xmlns="" xmlns:a16="http://schemas.microsoft.com/office/drawing/2014/main" id="{19169159-FA9D-4B43-9785-2CD20D7903C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9732" y="4996824"/>
            <a:ext cx="318412" cy="318412"/>
          </a:xfrm>
          <a:prstGeom prst="rect">
            <a:avLst/>
          </a:prstGeom>
        </p:spPr>
      </p:pic>
      <p:sp>
        <p:nvSpPr>
          <p:cNvPr id="37" name="타원 36"/>
          <p:cNvSpPr/>
          <p:nvPr/>
        </p:nvSpPr>
        <p:spPr>
          <a:xfrm>
            <a:off x="1295400" y="1607406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5708938" y="4761148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04789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/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</a:tr>
            </a:tbl>
          </a:graphicData>
        </a:graphic>
      </p:graphicFrame>
      <p:sp>
        <p:nvSpPr>
          <p:cNvPr id="48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suh_h_0401_01_0008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_201_1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4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8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1. 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큰 수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0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08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수학의 힘을 키워요</a:t>
            </a:r>
          </a:p>
        </p:txBody>
      </p:sp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2319" y="698760"/>
            <a:ext cx="361949" cy="357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9771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b="1" dirty="0" smtClean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</a:pPr>
            <a:r>
              <a:rPr lang="en-US" altLang="ko-KR" sz="1000" b="1" dirty="0" smtClean="0">
                <a:latin typeface="맑은 고딕" pitchFamily="50" charset="-127"/>
                <a:ea typeface="맑은 고딕" pitchFamily="50" charset="-127"/>
              </a:rPr>
              <a:t>&lt;</a:t>
            </a:r>
            <a:r>
              <a:rPr lang="ko-KR" altLang="en-US" sz="1000" b="1" dirty="0" smtClean="0">
                <a:latin typeface="맑은 고딕" pitchFamily="50" charset="-127"/>
                <a:ea typeface="맑은 고딕" pitchFamily="50" charset="-127"/>
              </a:rPr>
              <a:t>확대 버튼 클릭 시 나타나는 화면</a:t>
            </a:r>
            <a:r>
              <a:rPr lang="en-US" altLang="ko-KR" sz="1000" b="1" dirty="0" smtClean="0">
                <a:latin typeface="맑은 고딕" pitchFamily="50" charset="-127"/>
                <a:ea typeface="맑은 고딕" pitchFamily="50" charset="-127"/>
              </a:rPr>
              <a:t>&gt;</a:t>
            </a:r>
          </a:p>
          <a:p>
            <a:pPr eaLnBrk="1" hangingPunct="1">
              <a:spcBef>
                <a:spcPts val="300"/>
              </a:spcBef>
            </a:pPr>
            <a:endParaRPr lang="en-US" altLang="ko-KR" sz="1000" b="1" dirty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확대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축소 기능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061" y="702766"/>
            <a:ext cx="6217106" cy="51215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952" y="761653"/>
            <a:ext cx="1276350" cy="209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타원 25"/>
          <p:cNvSpPr/>
          <p:nvPr/>
        </p:nvSpPr>
        <p:spPr>
          <a:xfrm>
            <a:off x="114414" y="679099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23144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5312" y="894492"/>
            <a:ext cx="6918956" cy="473075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TextBox 85"/>
          <p:cNvSpPr txBox="1"/>
          <p:nvPr/>
        </p:nvSpPr>
        <p:spPr>
          <a:xfrm>
            <a:off x="389042" y="1007440"/>
            <a:ext cx="662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800" spc="-150" dirty="0" smtClean="0">
                <a:latin typeface="맑은 고딕" pitchFamily="50" charset="-127"/>
                <a:ea typeface="맑은 고딕" pitchFamily="50" charset="-127"/>
              </a:rPr>
              <a:t>공룡 안내서를 만들어 봅시다</a:t>
            </a:r>
            <a:r>
              <a:rPr lang="en-US" altLang="ko-KR" sz="18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2246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그림 보기 풀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팝업창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다음 슬라이드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탭 이벤트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답 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/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</a:tr>
            </a:tbl>
          </a:graphicData>
        </a:graphic>
      </p:graphicFrame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58756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suh_h_0401_01_0008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_201_2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4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8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1. 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큰 수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0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08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수학의 힘을 키워요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55786" y="1549763"/>
            <a:ext cx="6568441" cy="4075481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2958" y="1041645"/>
            <a:ext cx="977453" cy="3351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5" name="그룹 34"/>
          <p:cNvGrpSpPr/>
          <p:nvPr/>
        </p:nvGrpSpPr>
        <p:grpSpPr>
          <a:xfrm>
            <a:off x="6624228" y="1556792"/>
            <a:ext cx="283788" cy="1980220"/>
            <a:chOff x="6607641" y="836712"/>
            <a:chExt cx="397043" cy="1821803"/>
          </a:xfrm>
        </p:grpSpPr>
        <p:sp>
          <p:nvSpPr>
            <p:cNvPr id="36" name="모서리가 둥근 직사각형 35"/>
            <p:cNvSpPr/>
            <p:nvPr/>
          </p:nvSpPr>
          <p:spPr>
            <a:xfrm>
              <a:off x="6607641" y="1304763"/>
              <a:ext cx="397039" cy="426288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txBody>
            <a:bodyPr wrap="square" lIns="0" rIns="0" anchor="ctr"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ctr"/>
              <a:r>
                <a:rPr lang="ko-KR" altLang="en-US" sz="1050" b="1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계획</a:t>
              </a:r>
              <a:endParaRPr lang="ko-KR" altLang="en-US" sz="105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" name="모서리가 둥근 직사각형 36"/>
            <p:cNvSpPr/>
            <p:nvPr/>
          </p:nvSpPr>
          <p:spPr>
            <a:xfrm>
              <a:off x="6607645" y="836712"/>
              <a:ext cx="397039" cy="426288"/>
            </a:xfrm>
            <a:prstGeom prst="roundRect">
              <a:avLst/>
            </a:prstGeom>
            <a:solidFill>
              <a:schemeClr val="accent6">
                <a:lumMod val="50000"/>
              </a:schemeClr>
            </a:solidFill>
          </p:spPr>
          <p:txBody>
            <a:bodyPr wrap="square" lIns="0" rIns="0" anchor="ctr"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ctr"/>
              <a:r>
                <a:rPr lang="ko-KR" altLang="en-US" sz="1050" b="1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문제</a:t>
              </a:r>
              <a:endParaRPr lang="ko-KR" altLang="en-US" sz="105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" name="모서리가 둥근 직사각형 37"/>
            <p:cNvSpPr/>
            <p:nvPr/>
          </p:nvSpPr>
          <p:spPr>
            <a:xfrm>
              <a:off x="6607642" y="1768494"/>
              <a:ext cx="397039" cy="426288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txBody>
            <a:bodyPr wrap="square" lIns="0" rIns="0" anchor="ctr"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ctr"/>
              <a:r>
                <a:rPr lang="ko-KR" altLang="en-US" sz="1050" b="1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실행</a:t>
              </a:r>
              <a:endParaRPr lang="ko-KR" altLang="en-US" sz="105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9" name="모서리가 둥근 직사각형 38"/>
            <p:cNvSpPr/>
            <p:nvPr/>
          </p:nvSpPr>
          <p:spPr>
            <a:xfrm>
              <a:off x="6607642" y="2232227"/>
              <a:ext cx="397039" cy="426288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txBody>
            <a:bodyPr wrap="square" lIns="0" rIns="0" anchor="ctr"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ctr"/>
              <a:r>
                <a:rPr lang="ko-KR" altLang="en-US" sz="1050" b="1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반성</a:t>
              </a:r>
              <a:endParaRPr lang="ko-KR" altLang="en-US" sz="105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40" name="타원 39"/>
          <p:cNvSpPr/>
          <p:nvPr/>
        </p:nvSpPr>
        <p:spPr>
          <a:xfrm>
            <a:off x="3228252" y="834676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1" name="TextBox 43"/>
          <p:cNvSpPr txBox="1"/>
          <p:nvPr/>
        </p:nvSpPr>
        <p:spPr>
          <a:xfrm>
            <a:off x="389044" y="1700808"/>
            <a:ext cx="6145156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그림은 어떤 상황인가요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?</a:t>
            </a:r>
          </a:p>
        </p:txBody>
      </p:sp>
      <p:pic>
        <p:nvPicPr>
          <p:cNvPr id="4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840658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4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8361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5" name="직사각형 44"/>
          <p:cNvSpPr/>
          <p:nvPr/>
        </p:nvSpPr>
        <p:spPr bwMode="auto">
          <a:xfrm>
            <a:off x="440395" y="2164042"/>
            <a:ext cx="5787789" cy="724898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just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900" b="1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rPr>
              <a:t>공룡 </a:t>
            </a:r>
            <a:r>
              <a:rPr kumimoji="1" lang="ko-KR" altLang="en-US" sz="1900" b="1" i="0" u="none" strike="noStrike" cap="none" normalizeH="0" baseline="0" dirty="0" err="1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rPr>
              <a:t>체험관을</a:t>
            </a:r>
            <a:r>
              <a:rPr kumimoji="1" lang="ko-KR" altLang="en-US" sz="1900" b="1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rPr>
              <a:t> 방문하여 </a:t>
            </a:r>
            <a:r>
              <a:rPr kumimoji="1" lang="en-US" altLang="ko-KR" sz="1900" b="1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rPr>
              <a:t>VR(</a:t>
            </a:r>
            <a:r>
              <a:rPr kumimoji="1" lang="ko-KR" altLang="en-US" sz="1900" b="1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rPr>
              <a:t>가상 현실</a:t>
            </a:r>
            <a:r>
              <a:rPr kumimoji="1" lang="en-US" altLang="ko-KR" sz="1900" b="1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rPr>
              <a:t>) </a:t>
            </a:r>
            <a:r>
              <a:rPr kumimoji="1" lang="ko-KR" altLang="en-US" sz="1900" b="1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rPr>
              <a:t>체험을 하며 여러 공룡을 만나고 있습니다</a:t>
            </a:r>
            <a:r>
              <a:rPr kumimoji="1" lang="en-US" altLang="ko-KR" sz="1900" b="1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rPr>
              <a:t>.</a:t>
            </a:r>
            <a:endParaRPr kumimoji="1" lang="ko-KR" altLang="en-US" sz="1900" b="1" i="0" u="none" strike="noStrike" cap="none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6" name="그림 45">
            <a:extLst>
              <a:ext uri="{FF2B5EF4-FFF2-40B4-BE49-F238E27FC236}">
                <a16:creationId xmlns:a16="http://schemas.microsoft.com/office/drawing/2014/main" xmlns="" id="{DEEB3194-430D-4A4E-8DEF-5B08710B8A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27613" y="1996391"/>
            <a:ext cx="360000" cy="355000"/>
          </a:xfrm>
          <a:prstGeom prst="rect">
            <a:avLst/>
          </a:prstGeom>
        </p:spPr>
      </p:pic>
      <p:sp>
        <p:nvSpPr>
          <p:cNvPr id="47" name="타원 46"/>
          <p:cNvSpPr/>
          <p:nvPr/>
        </p:nvSpPr>
        <p:spPr>
          <a:xfrm>
            <a:off x="5400092" y="5098913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4" name="TextBox 43"/>
          <p:cNvSpPr txBox="1"/>
          <p:nvPr/>
        </p:nvSpPr>
        <p:spPr>
          <a:xfrm>
            <a:off x="389044" y="3032956"/>
            <a:ext cx="6145156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친구들이 해결해야 할 문제는 무엇인가요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?</a:t>
            </a:r>
          </a:p>
        </p:txBody>
      </p:sp>
      <p:pic>
        <p:nvPicPr>
          <p:cNvPr id="5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3172806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7" name="직사각형 56"/>
          <p:cNvSpPr/>
          <p:nvPr/>
        </p:nvSpPr>
        <p:spPr bwMode="auto">
          <a:xfrm>
            <a:off x="467544" y="3496190"/>
            <a:ext cx="5740069" cy="436866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just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900" b="1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공룡 안내서를 만들어야 합니다</a:t>
            </a:r>
            <a:r>
              <a:rPr lang="en-US" altLang="ko-KR" sz="1900" b="1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endParaRPr kumimoji="1" lang="ko-KR" altLang="en-US" sz="1900" b="1" i="0" u="none" strike="noStrike" cap="none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8" name="그림 57">
            <a:extLst>
              <a:ext uri="{FF2B5EF4-FFF2-40B4-BE49-F238E27FC236}">
                <a16:creationId xmlns:a16="http://schemas.microsoft.com/office/drawing/2014/main" xmlns="" id="{DEEB3194-430D-4A4E-8DEF-5B08710B8A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26391" y="3288317"/>
            <a:ext cx="360000" cy="355000"/>
          </a:xfrm>
          <a:prstGeom prst="rect">
            <a:avLst/>
          </a:prstGeom>
        </p:spPr>
      </p:pic>
      <p:sp>
        <p:nvSpPr>
          <p:cNvPr id="59" name="타원 58"/>
          <p:cNvSpPr/>
          <p:nvPr/>
        </p:nvSpPr>
        <p:spPr>
          <a:xfrm>
            <a:off x="6495903" y="1342507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47730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/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</a:tr>
            </a:tbl>
          </a:graphicData>
        </a:graphic>
      </p:graphicFrame>
      <p:sp>
        <p:nvSpPr>
          <p:cNvPr id="48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suh_h_0401_01_0008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_201_2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4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8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1. 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큰 수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0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kumimoji="0" lang="en-US" altLang="ko-KR" sz="900" dirty="0">
                <a:latin typeface="맑은 고딕" pitchFamily="50" charset="-127"/>
                <a:ea typeface="맑은 고딕" pitchFamily="50" charset="-127"/>
              </a:rPr>
              <a:t>08 </a:t>
            </a:r>
            <a:r>
              <a:rPr kumimoji="0" lang="ko-KR" altLang="en-US" sz="900" dirty="0">
                <a:latin typeface="맑은 고딕" pitchFamily="50" charset="-127"/>
                <a:ea typeface="맑은 고딕" pitchFamily="50" charset="-127"/>
              </a:rPr>
              <a:t>수학의 힘을 키워요</a:t>
            </a:r>
          </a:p>
        </p:txBody>
      </p:sp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2319" y="698760"/>
            <a:ext cx="361949" cy="357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20544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b="1" dirty="0" smtClean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</a:pPr>
            <a:r>
              <a:rPr lang="en-US" altLang="ko-KR" sz="1000" b="1" dirty="0" smtClean="0">
                <a:latin typeface="맑은 고딕" pitchFamily="50" charset="-127"/>
                <a:ea typeface="맑은 고딕" pitchFamily="50" charset="-127"/>
              </a:rPr>
              <a:t>&lt;</a:t>
            </a:r>
            <a:r>
              <a:rPr lang="ko-KR" altLang="en-US" sz="1000" b="1" dirty="0" smtClean="0">
                <a:latin typeface="맑은 고딕" pitchFamily="50" charset="-127"/>
                <a:ea typeface="맑은 고딕" pitchFamily="50" charset="-127"/>
              </a:rPr>
              <a:t>확대 버튼 클릭 시 나타나는 화면</a:t>
            </a:r>
            <a:r>
              <a:rPr lang="en-US" altLang="ko-KR" sz="1000" b="1" dirty="0" smtClean="0">
                <a:latin typeface="맑은 고딕" pitchFamily="50" charset="-127"/>
                <a:ea typeface="맑은 고딕" pitchFamily="50" charset="-127"/>
              </a:rPr>
              <a:t>&gt;</a:t>
            </a:r>
          </a:p>
          <a:p>
            <a:pPr eaLnBrk="1" hangingPunct="1">
              <a:spcBef>
                <a:spcPts val="300"/>
              </a:spcBef>
            </a:pPr>
            <a:endParaRPr lang="en-US" altLang="ko-KR" sz="1000" b="1" dirty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삭제 영역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이미지 위에 텍스트 새로 쓰기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말풍선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소스 사용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말풍선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내 텍스트 들어감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이너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버튼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페이지 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개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)</a:t>
            </a:r>
          </a:p>
        </p:txBody>
      </p:sp>
      <p:pic>
        <p:nvPicPr>
          <p:cNvPr id="13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9298" y="5481228"/>
            <a:ext cx="269893" cy="2636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1914" y="5554694"/>
            <a:ext cx="426036" cy="161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" name="Picture 1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6445" y="5548418"/>
            <a:ext cx="436428" cy="166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" name="Picture 1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3802" y="5481228"/>
            <a:ext cx="276170" cy="2698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타원 16"/>
          <p:cNvSpPr/>
          <p:nvPr/>
        </p:nvSpPr>
        <p:spPr>
          <a:xfrm>
            <a:off x="2489110" y="540864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033" y="1252394"/>
            <a:ext cx="6721398" cy="37607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타원 19"/>
          <p:cNvSpPr/>
          <p:nvPr/>
        </p:nvSpPr>
        <p:spPr>
          <a:xfrm>
            <a:off x="-62991" y="1004004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85278" y="1217967"/>
            <a:ext cx="622827" cy="1593429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1908604" y="4561531"/>
            <a:ext cx="2592288" cy="451645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/>
          <p:cNvSpPr/>
          <p:nvPr/>
        </p:nvSpPr>
        <p:spPr>
          <a:xfrm>
            <a:off x="1139905" y="1915360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406216" y="3671502"/>
            <a:ext cx="891483" cy="729605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263336" y="3833428"/>
            <a:ext cx="1173107" cy="279648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3011091" y="2328798"/>
            <a:ext cx="972257" cy="6131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3204748" y="2707356"/>
            <a:ext cx="611168" cy="30655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4629767" y="2061154"/>
            <a:ext cx="1080871" cy="9387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4422874" y="2312030"/>
            <a:ext cx="1503788" cy="4607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/>
          <p:cNvSpPr txBox="1"/>
          <p:nvPr/>
        </p:nvSpPr>
        <p:spPr>
          <a:xfrm>
            <a:off x="7063" y="3570111"/>
            <a:ext cx="16824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spc="-150" dirty="0" smtClean="0">
                <a:latin typeface="맑은 고딕" pitchFamily="50" charset="-127"/>
                <a:ea typeface="맑은 고딕" pitchFamily="50" charset="-127"/>
              </a:rPr>
              <a:t>여긴 공룡</a:t>
            </a:r>
            <a:endParaRPr lang="en-US" altLang="ko-KR" sz="1600" spc="-150" dirty="0" smtClean="0"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lang="en-US" altLang="ko-KR" sz="1600" spc="-150" dirty="0" smtClean="0">
                <a:latin typeface="맑은 고딕" pitchFamily="50" charset="-127"/>
                <a:ea typeface="맑은 고딕" pitchFamily="50" charset="-127"/>
              </a:rPr>
              <a:t>VR(</a:t>
            </a:r>
            <a:r>
              <a:rPr lang="ko-KR" altLang="en-US" sz="1600" spc="-150" dirty="0" smtClean="0">
                <a:latin typeface="맑은 고딕" pitchFamily="50" charset="-127"/>
                <a:ea typeface="맑은 고딕" pitchFamily="50" charset="-127"/>
              </a:rPr>
              <a:t>가상 현실</a:t>
            </a:r>
            <a:r>
              <a:rPr lang="en-US" altLang="ko-KR" sz="1600" spc="-150" dirty="0" smtClean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algn="ctr"/>
            <a:r>
              <a:rPr lang="ko-KR" altLang="en-US" sz="1600" spc="-150" dirty="0" err="1" smtClean="0">
                <a:latin typeface="맑은 고딕" pitchFamily="50" charset="-127"/>
                <a:ea typeface="맑은 고딕" pitchFamily="50" charset="-127"/>
              </a:rPr>
              <a:t>체험관이에요</a:t>
            </a:r>
            <a:r>
              <a:rPr lang="en-US" altLang="ko-KR" sz="16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2637561" y="2273967"/>
            <a:ext cx="16824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spc="-150" dirty="0" smtClean="0">
                <a:latin typeface="맑은 고딕" pitchFamily="50" charset="-127"/>
                <a:ea typeface="맑은 고딕" pitchFamily="50" charset="-127"/>
              </a:rPr>
              <a:t>와</a:t>
            </a:r>
            <a:r>
              <a:rPr lang="en-US" altLang="ko-KR" sz="1600" spc="-150" dirty="0" smtClean="0">
                <a:latin typeface="맑은 고딕" pitchFamily="50" charset="-127"/>
                <a:ea typeface="맑은 고딕" pitchFamily="50" charset="-127"/>
              </a:rPr>
              <a:t>! </a:t>
            </a:r>
            <a:r>
              <a:rPr lang="ko-KR" altLang="en-US" sz="1600" spc="-150" dirty="0" smtClean="0">
                <a:latin typeface="맑은 고딕" pitchFamily="50" charset="-127"/>
                <a:ea typeface="맑은 고딕" pitchFamily="50" charset="-127"/>
              </a:rPr>
              <a:t>저걸 쓰면</a:t>
            </a:r>
            <a:endParaRPr lang="en-US" altLang="ko-KR" sz="1600" spc="-150" dirty="0" smtClean="0"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lang="ko-KR" altLang="en-US" sz="1600" spc="-150" dirty="0" smtClean="0">
                <a:latin typeface="맑은 고딕" pitchFamily="50" charset="-127"/>
                <a:ea typeface="맑은 고딕" pitchFamily="50" charset="-127"/>
              </a:rPr>
              <a:t>공룡을 만날 수</a:t>
            </a:r>
            <a:endParaRPr lang="en-US" altLang="ko-KR" sz="1600" spc="-150" dirty="0" smtClean="0"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lang="ko-KR" altLang="en-US" sz="1600" spc="-150" dirty="0" smtClean="0">
                <a:latin typeface="맑은 고딕" pitchFamily="50" charset="-127"/>
                <a:ea typeface="맑은 고딕" pitchFamily="50" charset="-127"/>
              </a:rPr>
              <a:t>있나 봐</a:t>
            </a:r>
            <a:r>
              <a:rPr lang="en-US" altLang="ko-KR" sz="1600" spc="-150" dirty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600" spc="-15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4270478" y="1991742"/>
            <a:ext cx="181369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spc="-150" dirty="0" smtClean="0">
                <a:latin typeface="맑은 고딕" pitchFamily="50" charset="-127"/>
                <a:ea typeface="맑은 고딕" pitchFamily="50" charset="-127"/>
              </a:rPr>
              <a:t>맞아요</a:t>
            </a:r>
            <a:r>
              <a:rPr lang="en-US" altLang="ko-KR" sz="16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algn="ctr"/>
            <a:r>
              <a:rPr lang="ko-KR" altLang="en-US" sz="1600" spc="-150" dirty="0" smtClean="0">
                <a:latin typeface="맑은 고딕" pitchFamily="50" charset="-127"/>
                <a:ea typeface="맑은 고딕" pitchFamily="50" charset="-127"/>
              </a:rPr>
              <a:t>여러분도 </a:t>
            </a:r>
            <a:r>
              <a:rPr lang="en-US" altLang="ko-KR" sz="1600" spc="-150" dirty="0" smtClean="0">
                <a:latin typeface="맑은 고딕" pitchFamily="50" charset="-127"/>
                <a:ea typeface="맑은 고딕" pitchFamily="50" charset="-127"/>
              </a:rPr>
              <a:t>VR </a:t>
            </a:r>
            <a:r>
              <a:rPr lang="ko-KR" altLang="en-US" sz="1600" spc="-150" dirty="0" smtClean="0">
                <a:latin typeface="맑은 고딕" pitchFamily="50" charset="-127"/>
                <a:ea typeface="맑은 고딕" pitchFamily="50" charset="-127"/>
              </a:rPr>
              <a:t>체험을</a:t>
            </a:r>
            <a:endParaRPr lang="en-US" altLang="ko-KR" sz="1600" spc="-150" dirty="0" smtClean="0"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lang="ko-KR" altLang="en-US" sz="1600" spc="-150" dirty="0" smtClean="0">
                <a:latin typeface="맑은 고딕" pitchFamily="50" charset="-127"/>
                <a:ea typeface="맑은 고딕" pitchFamily="50" charset="-127"/>
              </a:rPr>
              <a:t>하고 공룡 안내서를</a:t>
            </a:r>
            <a:endParaRPr lang="en-US" altLang="ko-KR" sz="1600" spc="-150" dirty="0" smtClean="0"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lang="ko-KR" altLang="en-US" sz="1600" spc="-150" dirty="0" smtClean="0">
                <a:latin typeface="맑은 고딕" pitchFamily="50" charset="-127"/>
                <a:ea typeface="맑은 고딕" pitchFamily="50" charset="-127"/>
              </a:rPr>
              <a:t>만들어 볼까요</a:t>
            </a:r>
            <a:r>
              <a:rPr lang="en-US" altLang="ko-KR" sz="1600" spc="-150" dirty="0" smtClean="0">
                <a:latin typeface="맑은 고딕" pitchFamily="50" charset="-127"/>
                <a:ea typeface="맑은 고딕" pitchFamily="50" charset="-127"/>
              </a:rPr>
              <a:t>?</a:t>
            </a:r>
          </a:p>
        </p:txBody>
      </p:sp>
      <p:sp>
        <p:nvSpPr>
          <p:cNvPr id="39" name="타원 38"/>
          <p:cNvSpPr/>
          <p:nvPr/>
        </p:nvSpPr>
        <p:spPr>
          <a:xfrm>
            <a:off x="1689474" y="4867124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41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0848503"/>
              </p:ext>
            </p:extLst>
          </p:nvPr>
        </p:nvGraphicFramePr>
        <p:xfrm>
          <a:off x="115384" y="6129300"/>
          <a:ext cx="6688864" cy="282949"/>
        </p:xfrm>
        <a:graphic>
          <a:graphicData uri="http://schemas.openxmlformats.org/drawingml/2006/table">
            <a:tbl>
              <a:tblPr/>
              <a:tblGrid>
                <a:gridCol w="858104"/>
                <a:gridCol w="5830760"/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LH 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원본 삽화 폴더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&gt; (</a:t>
                      </a:r>
                      <a:r>
                        <a:rPr kumimoji="0" lang="ko-KR" altLang="en-US" sz="100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힘을키워요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4-1-1(1).</a:t>
                      </a:r>
                      <a:r>
                        <a:rPr kumimoji="0" lang="en-US" altLang="ko-KR" sz="100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psd</a:t>
                      </a:r>
                      <a:endParaRPr kumimoji="0" lang="en-US" altLang="ko-KR" sz="10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49340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3_기본 디자인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기본 디자인">
      <a:majorFont>
        <a:latin typeface="굴림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2700">
          <a:solidFill>
            <a:srgbClr val="FF000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auto">
        <a:noFill/>
        <a:ln w="381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</a:spPr>
      <a:bodyPr wrap="square" rtlCol="0">
        <a:spAutoFit/>
      </a:bodyPr>
      <a:lstStyle>
        <a:defPPr algn="just">
          <a:defRPr sz="1800" dirty="0" smtClean="0"/>
        </a:defPPr>
      </a:lstStyle>
    </a:txDef>
  </a:objectDefaults>
  <a:extraClrSchemeLst>
    <a:extraClrScheme>
      <a:clrScheme name="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42353</TotalTime>
  <Words>1509</Words>
  <Application>Microsoft Office PowerPoint</Application>
  <PresentationFormat>화면 슬라이드 쇼(4:3)</PresentationFormat>
  <Paragraphs>502</Paragraphs>
  <Slides>19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0" baseType="lpstr">
      <vt:lpstr>3_기본 디자인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sigongtech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김현주</dc:creator>
  <cp:lastModifiedBy>DB400SCA</cp:lastModifiedBy>
  <cp:revision>7303</cp:revision>
  <cp:lastPrinted>2021-12-20T01:30:02Z</cp:lastPrinted>
  <dcterms:created xsi:type="dcterms:W3CDTF">2008-07-15T12:19:11Z</dcterms:created>
  <dcterms:modified xsi:type="dcterms:W3CDTF">2022-01-07T09:38:55Z</dcterms:modified>
</cp:coreProperties>
</file>